
<file path=[Content_Types].xml><?xml version="1.0" encoding="utf-8"?>
<Types xmlns="http://schemas.openxmlformats.org/package/2006/content-types">
  <Default Extension="png" ContentType="image/png"/>
  <Default Extension="tmp"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1.xml" ContentType="application/vnd.openxmlformats-officedocument.presentationml.tags+xml"/>
  <Override PartName="/ppt/notesSlides/notesSlide9.xml" ContentType="application/vnd.openxmlformats-officedocument.presentationml.notesSlide+xml"/>
  <Override PartName="/ppt/tags/tag2.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4"/>
  </p:notesMasterIdLst>
  <p:sldIdLst>
    <p:sldId id="256" r:id="rId2"/>
    <p:sldId id="259" r:id="rId3"/>
    <p:sldId id="257" r:id="rId4"/>
    <p:sldId id="285" r:id="rId5"/>
    <p:sldId id="287" r:id="rId6"/>
    <p:sldId id="288" r:id="rId7"/>
    <p:sldId id="286" r:id="rId8"/>
    <p:sldId id="284" r:id="rId9"/>
    <p:sldId id="275" r:id="rId10"/>
    <p:sldId id="289" r:id="rId11"/>
    <p:sldId id="258" r:id="rId12"/>
    <p:sldId id="264" r:id="rId13"/>
    <p:sldId id="262" r:id="rId14"/>
    <p:sldId id="265" r:id="rId15"/>
    <p:sldId id="266" r:id="rId16"/>
    <p:sldId id="260" r:id="rId17"/>
    <p:sldId id="261" r:id="rId18"/>
    <p:sldId id="272" r:id="rId19"/>
    <p:sldId id="273" r:id="rId20"/>
    <p:sldId id="274" r:id="rId21"/>
    <p:sldId id="279" r:id="rId22"/>
    <p:sldId id="278" r:id="rId23"/>
    <p:sldId id="282" r:id="rId24"/>
    <p:sldId id="267" r:id="rId25"/>
    <p:sldId id="281" r:id="rId26"/>
    <p:sldId id="280" r:id="rId27"/>
    <p:sldId id="283" r:id="rId28"/>
    <p:sldId id="294" r:id="rId29"/>
    <p:sldId id="292" r:id="rId30"/>
    <p:sldId id="290" r:id="rId31"/>
    <p:sldId id="293" r:id="rId32"/>
    <p:sldId id="268" r:id="rId33"/>
    <p:sldId id="269" r:id="rId34"/>
    <p:sldId id="270" r:id="rId35"/>
    <p:sldId id="271" r:id="rId36"/>
    <p:sldId id="296" r:id="rId37"/>
    <p:sldId id="295" r:id="rId38"/>
    <p:sldId id="276" r:id="rId39"/>
    <p:sldId id="297" r:id="rId40"/>
    <p:sldId id="298" r:id="rId41"/>
    <p:sldId id="299" r:id="rId42"/>
    <p:sldId id="300" r:id="rId4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368" autoAdjust="0"/>
    <p:restoredTop sz="94660"/>
  </p:normalViewPr>
  <p:slideViewPr>
    <p:cSldViewPr>
      <p:cViewPr varScale="1">
        <p:scale>
          <a:sx n="69" d="100"/>
          <a:sy n="69" d="100"/>
        </p:scale>
        <p:origin x="-1422"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0097E20-3F20-41F1-B27D-B7F1378EF014}" type="datetimeFigureOut">
              <a:rPr lang="en-US" smtClean="0"/>
              <a:t>6/6/2015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83E77F6-60DA-4695-A06B-C16B76BF930C}" type="slidenum">
              <a:rPr lang="en-US" smtClean="0"/>
              <a:t>‹#›</a:t>
            </a:fld>
            <a:endParaRPr lang="en-US"/>
          </a:p>
        </p:txBody>
      </p:sp>
    </p:spTree>
    <p:extLst>
      <p:ext uri="{BB962C8B-B14F-4D97-AF65-F5344CB8AC3E}">
        <p14:creationId xmlns:p14="http://schemas.microsoft.com/office/powerpoint/2010/main" val="1319786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slide" Target="../slides/slide29.xml"/><Relationship Id="rId2" Type="http://schemas.openxmlformats.org/officeDocument/2006/relationships/notesMaster" Target="../notesMasters/notesMaster1.xml"/><Relationship Id="rId1" Type="http://schemas.openxmlformats.org/officeDocument/2006/relationships/tags" Target="../tags/tag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Journal of Effective Teaching, Vol. 13, No. 2, 2013, 83-93    Is Truthiness Enough? Classroom Activities for Encouraging Evidence-Based Critical Thinking Sue Kraus1 , Sharon R. Sears, and Brian L. Burke Fort Lewis College, Durango, CO 81301</a:t>
            </a:r>
            <a:endParaRPr lang="en-US" dirty="0"/>
          </a:p>
        </p:txBody>
      </p:sp>
      <p:sp>
        <p:nvSpPr>
          <p:cNvPr id="4" name="Slide Number Placeholder 3"/>
          <p:cNvSpPr>
            <a:spLocks noGrp="1"/>
          </p:cNvSpPr>
          <p:nvPr>
            <p:ph type="sldNum" sz="quarter" idx="10"/>
          </p:nvPr>
        </p:nvSpPr>
        <p:spPr/>
        <p:txBody>
          <a:bodyPr/>
          <a:lstStyle/>
          <a:p>
            <a:fld id="{D83E77F6-60DA-4695-A06B-C16B76BF930C}" type="slidenum">
              <a:rPr lang="en-US" smtClean="0"/>
              <a:t>3</a:t>
            </a:fld>
            <a:endParaRPr lang="en-US"/>
          </a:p>
        </p:txBody>
      </p:sp>
    </p:spTree>
    <p:extLst>
      <p:ext uri="{BB962C8B-B14F-4D97-AF65-F5344CB8AC3E}">
        <p14:creationId xmlns:p14="http://schemas.microsoft.com/office/powerpoint/2010/main" val="39487584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JiTT</a:t>
            </a:r>
            <a:r>
              <a:rPr lang="en-US" dirty="0" smtClean="0"/>
              <a:t> example</a:t>
            </a:r>
            <a:endParaRPr lang="en-US" dirty="0"/>
          </a:p>
        </p:txBody>
      </p:sp>
      <p:sp>
        <p:nvSpPr>
          <p:cNvPr id="4" name="Slide Number Placeholder 3"/>
          <p:cNvSpPr>
            <a:spLocks noGrp="1"/>
          </p:cNvSpPr>
          <p:nvPr>
            <p:ph type="sldNum" sz="quarter" idx="10"/>
          </p:nvPr>
        </p:nvSpPr>
        <p:spPr/>
        <p:txBody>
          <a:bodyPr/>
          <a:lstStyle/>
          <a:p>
            <a:fld id="{D83E77F6-60DA-4695-A06B-C16B76BF930C}" type="slidenum">
              <a:rPr lang="en-US" smtClean="0"/>
              <a:t>36</a:t>
            </a:fld>
            <a:endParaRPr lang="en-US"/>
          </a:p>
        </p:txBody>
      </p:sp>
    </p:spTree>
    <p:extLst>
      <p:ext uri="{BB962C8B-B14F-4D97-AF65-F5344CB8AC3E}">
        <p14:creationId xmlns:p14="http://schemas.microsoft.com/office/powerpoint/2010/main" val="25531468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JiTT</a:t>
            </a:r>
            <a:r>
              <a:rPr lang="en-US" dirty="0" smtClean="0"/>
              <a:t> example</a:t>
            </a:r>
            <a:endParaRPr lang="en-US" dirty="0"/>
          </a:p>
        </p:txBody>
      </p:sp>
      <p:sp>
        <p:nvSpPr>
          <p:cNvPr id="4" name="Slide Number Placeholder 3"/>
          <p:cNvSpPr>
            <a:spLocks noGrp="1"/>
          </p:cNvSpPr>
          <p:nvPr>
            <p:ph type="sldNum" sz="quarter" idx="10"/>
          </p:nvPr>
        </p:nvSpPr>
        <p:spPr/>
        <p:txBody>
          <a:bodyPr/>
          <a:lstStyle/>
          <a:p>
            <a:fld id="{D83E77F6-60DA-4695-A06B-C16B76BF930C}" type="slidenum">
              <a:rPr lang="en-US" smtClean="0"/>
              <a:t>37</a:t>
            </a:fld>
            <a:endParaRPr lang="en-US"/>
          </a:p>
        </p:txBody>
      </p:sp>
    </p:spTree>
    <p:extLst>
      <p:ext uri="{BB962C8B-B14F-4D97-AF65-F5344CB8AC3E}">
        <p14:creationId xmlns:p14="http://schemas.microsoft.com/office/powerpoint/2010/main" val="25908421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83E77F6-60DA-4695-A06B-C16B76BF930C}" type="slidenum">
              <a:rPr lang="en-US" smtClean="0"/>
              <a:t>38</a:t>
            </a:fld>
            <a:endParaRPr lang="en-US"/>
          </a:p>
        </p:txBody>
      </p:sp>
    </p:spTree>
    <p:extLst>
      <p:ext uri="{BB962C8B-B14F-4D97-AF65-F5344CB8AC3E}">
        <p14:creationId xmlns:p14="http://schemas.microsoft.com/office/powerpoint/2010/main" val="9307169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http://www.mhhe.com/mayfieldpub/webtutor/judging.htm</a:t>
            </a:r>
          </a:p>
          <a:p>
            <a:endParaRPr lang="en-US" dirty="0"/>
          </a:p>
        </p:txBody>
      </p:sp>
      <p:sp>
        <p:nvSpPr>
          <p:cNvPr id="4" name="Slide Number Placeholder 3"/>
          <p:cNvSpPr>
            <a:spLocks noGrp="1"/>
          </p:cNvSpPr>
          <p:nvPr>
            <p:ph type="sldNum" sz="quarter" idx="10"/>
          </p:nvPr>
        </p:nvSpPr>
        <p:spPr/>
        <p:txBody>
          <a:bodyPr/>
          <a:lstStyle/>
          <a:p>
            <a:fld id="{D83E77F6-60DA-4695-A06B-C16B76BF930C}" type="slidenum">
              <a:rPr lang="en-US" smtClean="0"/>
              <a:t>4</a:t>
            </a:fld>
            <a:endParaRPr lang="en-US"/>
          </a:p>
        </p:txBody>
      </p:sp>
    </p:spTree>
    <p:extLst>
      <p:ext uri="{BB962C8B-B14F-4D97-AF65-F5344CB8AC3E}">
        <p14:creationId xmlns:p14="http://schemas.microsoft.com/office/powerpoint/2010/main" val="41723527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prstClr val="black"/>
                </a:solidFill>
                <a:effectLst/>
                <a:uLnTx/>
                <a:uFillTx/>
                <a:latin typeface="+mn-lt"/>
                <a:ea typeface="+mn-ea"/>
                <a:cs typeface="+mn-cs"/>
              </a:rPr>
              <a:t>http://www.mhhe.com/mayfieldpub/webtutor/judging.htm</a:t>
            </a:r>
          </a:p>
          <a:p>
            <a:endParaRPr lang="en-US" dirty="0"/>
          </a:p>
        </p:txBody>
      </p:sp>
      <p:sp>
        <p:nvSpPr>
          <p:cNvPr id="4" name="Slide Number Placeholder 3"/>
          <p:cNvSpPr>
            <a:spLocks noGrp="1"/>
          </p:cNvSpPr>
          <p:nvPr>
            <p:ph type="sldNum" sz="quarter" idx="10"/>
          </p:nvPr>
        </p:nvSpPr>
        <p:spPr/>
        <p:txBody>
          <a:bodyPr/>
          <a:lstStyle/>
          <a:p>
            <a:fld id="{D83E77F6-60DA-4695-A06B-C16B76BF930C}" type="slidenum">
              <a:rPr lang="en-US" smtClean="0"/>
              <a:t>5</a:t>
            </a:fld>
            <a:endParaRPr lang="en-US"/>
          </a:p>
        </p:txBody>
      </p:sp>
    </p:spTree>
    <p:extLst>
      <p:ext uri="{BB962C8B-B14F-4D97-AF65-F5344CB8AC3E}">
        <p14:creationId xmlns:p14="http://schemas.microsoft.com/office/powerpoint/2010/main" val="12058486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prstClr val="black"/>
                </a:solidFill>
                <a:effectLst/>
                <a:uLnTx/>
                <a:uFillTx/>
                <a:latin typeface="+mn-lt"/>
                <a:ea typeface="+mn-ea"/>
                <a:cs typeface="+mn-cs"/>
              </a:rPr>
              <a:t>http://www.mhhe.com/mayfieldpub/webtutor/judging.htm</a:t>
            </a:r>
          </a:p>
          <a:p>
            <a:endParaRPr lang="en-US" dirty="0"/>
          </a:p>
        </p:txBody>
      </p:sp>
      <p:sp>
        <p:nvSpPr>
          <p:cNvPr id="4" name="Slide Number Placeholder 3"/>
          <p:cNvSpPr>
            <a:spLocks noGrp="1"/>
          </p:cNvSpPr>
          <p:nvPr>
            <p:ph type="sldNum" sz="quarter" idx="10"/>
          </p:nvPr>
        </p:nvSpPr>
        <p:spPr/>
        <p:txBody>
          <a:bodyPr/>
          <a:lstStyle/>
          <a:p>
            <a:fld id="{D83E77F6-60DA-4695-A06B-C16B76BF930C}" type="slidenum">
              <a:rPr lang="en-US" smtClean="0"/>
              <a:t>6</a:t>
            </a:fld>
            <a:endParaRPr lang="en-US"/>
          </a:p>
        </p:txBody>
      </p:sp>
    </p:spTree>
    <p:extLst>
      <p:ext uri="{BB962C8B-B14F-4D97-AF65-F5344CB8AC3E}">
        <p14:creationId xmlns:p14="http://schemas.microsoft.com/office/powerpoint/2010/main" val="933842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prstClr val="black"/>
                </a:solidFill>
                <a:effectLst/>
                <a:uLnTx/>
                <a:uFillTx/>
                <a:latin typeface="+mn-lt"/>
                <a:ea typeface="+mn-ea"/>
                <a:cs typeface="+mn-cs"/>
              </a:rPr>
              <a:t>http://www.mhhe.com/mayfieldpub/webtutor/judging.htm</a:t>
            </a:r>
          </a:p>
          <a:p>
            <a:endParaRPr lang="en-US" dirty="0"/>
          </a:p>
        </p:txBody>
      </p:sp>
      <p:sp>
        <p:nvSpPr>
          <p:cNvPr id="4" name="Slide Number Placeholder 3"/>
          <p:cNvSpPr>
            <a:spLocks noGrp="1"/>
          </p:cNvSpPr>
          <p:nvPr>
            <p:ph type="sldNum" sz="quarter" idx="10"/>
          </p:nvPr>
        </p:nvSpPr>
        <p:spPr/>
        <p:txBody>
          <a:bodyPr/>
          <a:lstStyle/>
          <a:p>
            <a:fld id="{D83E77F6-60DA-4695-A06B-C16B76BF930C}" type="slidenum">
              <a:rPr lang="en-US" smtClean="0"/>
              <a:t>7</a:t>
            </a:fld>
            <a:endParaRPr lang="en-US"/>
          </a:p>
        </p:txBody>
      </p:sp>
    </p:spTree>
    <p:extLst>
      <p:ext uri="{BB962C8B-B14F-4D97-AF65-F5344CB8AC3E}">
        <p14:creationId xmlns:p14="http://schemas.microsoft.com/office/powerpoint/2010/main" val="22842324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Hand</a:t>
            </a:r>
            <a:r>
              <a:rPr lang="en-US" baseline="0" dirty="0" smtClean="0"/>
              <a:t> out the assignment sheet that I put on Sakai</a:t>
            </a:r>
            <a:endParaRPr lang="en-US" dirty="0"/>
          </a:p>
        </p:txBody>
      </p:sp>
      <p:sp>
        <p:nvSpPr>
          <p:cNvPr id="4" name="Slide Number Placeholder 3"/>
          <p:cNvSpPr>
            <a:spLocks noGrp="1"/>
          </p:cNvSpPr>
          <p:nvPr>
            <p:ph type="sldNum" sz="quarter" idx="10"/>
          </p:nvPr>
        </p:nvSpPr>
        <p:spPr/>
        <p:txBody>
          <a:bodyPr/>
          <a:lstStyle/>
          <a:p>
            <a:fld id="{D83E77F6-60DA-4695-A06B-C16B76BF930C}" type="slidenum">
              <a:rPr lang="en-US" smtClean="0"/>
              <a:t>9</a:t>
            </a:fld>
            <a:endParaRPr lang="en-US"/>
          </a:p>
        </p:txBody>
      </p:sp>
    </p:spTree>
    <p:extLst>
      <p:ext uri="{BB962C8B-B14F-4D97-AF65-F5344CB8AC3E}">
        <p14:creationId xmlns:p14="http://schemas.microsoft.com/office/powerpoint/2010/main" val="24571061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Show interactive</a:t>
            </a:r>
            <a:r>
              <a:rPr lang="en-US" baseline="0" dirty="0" smtClean="0"/>
              <a:t> links </a:t>
            </a:r>
            <a:endParaRPr lang="en-US" dirty="0"/>
          </a:p>
        </p:txBody>
      </p:sp>
      <p:sp>
        <p:nvSpPr>
          <p:cNvPr id="4" name="Slide Number Placeholder 3"/>
          <p:cNvSpPr>
            <a:spLocks noGrp="1"/>
          </p:cNvSpPr>
          <p:nvPr>
            <p:ph type="sldNum" sz="quarter" idx="10"/>
          </p:nvPr>
        </p:nvSpPr>
        <p:spPr/>
        <p:txBody>
          <a:bodyPr/>
          <a:lstStyle/>
          <a:p>
            <a:fld id="{D83E77F6-60DA-4695-A06B-C16B76BF930C}" type="slidenum">
              <a:rPr lang="en-US" smtClean="0"/>
              <a:t>10</a:t>
            </a:fld>
            <a:endParaRPr lang="en-US"/>
          </a:p>
        </p:txBody>
      </p:sp>
    </p:spTree>
    <p:extLst>
      <p:ext uri="{BB962C8B-B14F-4D97-AF65-F5344CB8AC3E}">
        <p14:creationId xmlns:p14="http://schemas.microsoft.com/office/powerpoint/2010/main" val="21472963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Thus, choosing which information merits attention and knowing how to weigh the evidence for supposed ‘facts’ are critically necessary skills for the information age. </a:t>
            </a:r>
          </a:p>
          <a:p>
            <a:endParaRPr lang="en-US" dirty="0"/>
          </a:p>
        </p:txBody>
      </p:sp>
      <p:sp>
        <p:nvSpPr>
          <p:cNvPr id="4" name="Slide Number Placeholder 3"/>
          <p:cNvSpPr>
            <a:spLocks noGrp="1"/>
          </p:cNvSpPr>
          <p:nvPr>
            <p:ph type="sldNum" sz="quarter" idx="10"/>
          </p:nvPr>
        </p:nvSpPr>
        <p:spPr/>
        <p:txBody>
          <a:bodyPr/>
          <a:lstStyle/>
          <a:p>
            <a:fld id="{D83E77F6-60DA-4695-A06B-C16B76BF930C}" type="slidenum">
              <a:rPr lang="en-US" smtClean="0"/>
              <a:t>11</a:t>
            </a:fld>
            <a:endParaRPr lang="en-US"/>
          </a:p>
        </p:txBody>
      </p:sp>
    </p:spTree>
    <p:extLst>
      <p:ext uri="{BB962C8B-B14F-4D97-AF65-F5344CB8AC3E}">
        <p14:creationId xmlns:p14="http://schemas.microsoft.com/office/powerpoint/2010/main" val="22824138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r>
              <a:rPr lang="en-US" dirty="0" smtClean="0"/>
              <a:t>What is the most important concept  you have learned so far from this lesson?
https://www.polleverywhere.com/free_text_polls/GP8JTIx6ZQDUUgR</a:t>
            </a:r>
          </a:p>
        </p:txBody>
      </p:sp>
      <p:sp>
        <p:nvSpPr>
          <p:cNvPr id="4" name="Slide Number Placeholder 3"/>
          <p:cNvSpPr>
            <a:spLocks noGrp="1"/>
          </p:cNvSpPr>
          <p:nvPr>
            <p:ph type="sldNum" sz="quarter" idx="10"/>
          </p:nvPr>
        </p:nvSpPr>
        <p:spPr/>
        <p:txBody>
          <a:bodyPr/>
          <a:lstStyle/>
          <a:p>
            <a:fld id="{1C4BCB7D-BF4E-1446-AA25-7CBBEE977063}" type="slidenum">
              <a:rPr lang="en-US" smtClean="0"/>
              <a:t>29</a:t>
            </a:fld>
            <a:endParaRPr lang="en-US" dirty="0"/>
          </a:p>
        </p:txBody>
      </p:sp>
    </p:spTree>
    <p:extLst>
      <p:ext uri="{BB962C8B-B14F-4D97-AF65-F5344CB8AC3E}">
        <p14:creationId xmlns:p14="http://schemas.microsoft.com/office/powerpoint/2010/main" val="15568723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4" name="Title 13"/>
          <p:cNvSpPr>
            <a:spLocks noGrp="1"/>
          </p:cNvSpPr>
          <p:nvPr>
            <p:ph type="ctrTitle"/>
          </p:nvPr>
        </p:nvSpPr>
        <p:spPr>
          <a:xfrm>
            <a:off x="1432560" y="359898"/>
            <a:ext cx="7406640" cy="1472184"/>
          </a:xfrm>
        </p:spPr>
        <p:txBody>
          <a:bodyPr anchor="b"/>
          <a:lstStyle>
            <a:lvl1pPr algn="l">
              <a:defRPr/>
            </a:lvl1pPr>
            <a:extLst/>
          </a:lstStyle>
          <a:p>
            <a:r>
              <a:rPr kumimoji="0" lang="en-US" smtClean="0"/>
              <a:t>Click to edit Master title style</a:t>
            </a:r>
            <a:endParaRPr kumimoji="0" lang="en-US"/>
          </a:p>
        </p:txBody>
      </p:sp>
      <p:sp>
        <p:nvSpPr>
          <p:cNvPr id="22" name="Subtitle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7" name="Date Placeholder 6"/>
          <p:cNvSpPr>
            <a:spLocks noGrp="1"/>
          </p:cNvSpPr>
          <p:nvPr>
            <p:ph type="dt" sz="half" idx="10"/>
          </p:nvPr>
        </p:nvSpPr>
        <p:spPr/>
        <p:txBody>
          <a:bodyPr/>
          <a:lstStyle>
            <a:extLst/>
          </a:lstStyle>
          <a:p>
            <a:fld id="{3A3CA84C-3A22-4FD5-B338-A14ED31FB45F}" type="datetimeFigureOut">
              <a:rPr lang="en-US" smtClean="0"/>
              <a:t>6/6/2015</a:t>
            </a:fld>
            <a:endParaRPr lang="en-US"/>
          </a:p>
        </p:txBody>
      </p:sp>
      <p:sp>
        <p:nvSpPr>
          <p:cNvPr id="20" name="Footer Placeholder 19"/>
          <p:cNvSpPr>
            <a:spLocks noGrp="1"/>
          </p:cNvSpPr>
          <p:nvPr>
            <p:ph type="ftr" sz="quarter" idx="11"/>
          </p:nvPr>
        </p:nvSpPr>
        <p:spPr/>
        <p:txBody>
          <a:bodyPr/>
          <a:lstStyle>
            <a:extLst/>
          </a:lstStyle>
          <a:p>
            <a:endParaRPr lang="en-US"/>
          </a:p>
        </p:txBody>
      </p:sp>
      <p:sp>
        <p:nvSpPr>
          <p:cNvPr id="10" name="Slide Number Placeholder 9"/>
          <p:cNvSpPr>
            <a:spLocks noGrp="1"/>
          </p:cNvSpPr>
          <p:nvPr>
            <p:ph type="sldNum" sz="quarter" idx="12"/>
          </p:nvPr>
        </p:nvSpPr>
        <p:spPr/>
        <p:txBody>
          <a:bodyPr/>
          <a:lstStyle>
            <a:extLst/>
          </a:lstStyle>
          <a:p>
            <a:fld id="{E87245BF-E219-4916-AB55-88234C0C9F88}" type="slidenum">
              <a:rPr lang="en-US" smtClean="0"/>
              <a:t>‹#›</a:t>
            </a:fld>
            <a:endParaRPr lang="en-US"/>
          </a:p>
        </p:txBody>
      </p:sp>
      <p:sp>
        <p:nvSpPr>
          <p:cNvPr id="8" name="Oval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3A3CA84C-3A22-4FD5-B338-A14ED31FB45F}" type="datetimeFigureOut">
              <a:rPr lang="en-US" smtClean="0"/>
              <a:t>6/6/2015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E87245BF-E219-4916-AB55-88234C0C9F88}"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274639"/>
            <a:ext cx="18288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1143000" y="274640"/>
            <a:ext cx="55626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3A3CA84C-3A22-4FD5-B338-A14ED31FB45F}" type="datetimeFigureOut">
              <a:rPr lang="en-US" smtClean="0"/>
              <a:t>6/6/2015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E87245BF-E219-4916-AB55-88234C0C9F88}"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3A3CA84C-3A22-4FD5-B338-A14ED31FB45F}" type="datetimeFigureOut">
              <a:rPr lang="en-US" smtClean="0"/>
              <a:t>6/6/2015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E87245BF-E219-4916-AB55-88234C0C9F88}"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3A3CA84C-3A22-4FD5-B338-A14ED31FB45F}" type="datetimeFigureOut">
              <a:rPr lang="en-US" smtClean="0"/>
              <a:t>6/6/2015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E87245BF-E219-4916-AB55-88234C0C9F88}" type="slidenum">
              <a:rPr lang="en-US" smtClean="0"/>
              <a:t>‹#›</a:t>
            </a:fld>
            <a:endParaRPr lang="en-US"/>
          </a:p>
        </p:txBody>
      </p:sp>
      <p:sp>
        <p:nvSpPr>
          <p:cNvPr id="10" name="Rectangle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3A3CA84C-3A22-4FD5-B338-A14ED31FB45F}" type="datetimeFigureOut">
              <a:rPr lang="en-US" smtClean="0"/>
              <a:t>6/6/2015</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E87245BF-E219-4916-AB55-88234C0C9F88}"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3A3CA84C-3A22-4FD5-B338-A14ED31FB45F}" type="datetimeFigureOut">
              <a:rPr lang="en-US" smtClean="0"/>
              <a:t>6/6/2015</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E87245BF-E219-4916-AB55-88234C0C9F88}"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nchor="ct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3A3CA84C-3A22-4FD5-B338-A14ED31FB45F}" type="datetimeFigureOut">
              <a:rPr lang="en-US" smtClean="0"/>
              <a:t>6/6/2015</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E87245BF-E219-4916-AB55-88234C0C9F88}"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Date Placeholder 1"/>
          <p:cNvSpPr>
            <a:spLocks noGrp="1"/>
          </p:cNvSpPr>
          <p:nvPr>
            <p:ph type="dt" sz="half" idx="10"/>
          </p:nvPr>
        </p:nvSpPr>
        <p:spPr/>
        <p:txBody>
          <a:bodyPr/>
          <a:lstStyle>
            <a:extLst/>
          </a:lstStyle>
          <a:p>
            <a:fld id="{3A3CA84C-3A22-4FD5-B338-A14ED31FB45F}" type="datetimeFigureOut">
              <a:rPr lang="en-US" smtClean="0"/>
              <a:t>6/6/2015</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E87245BF-E219-4916-AB55-88234C0C9F88}" type="slidenum">
              <a:rPr lang="en-US" smtClean="0"/>
              <a:t>‹#›</a:t>
            </a:fld>
            <a:endParaRPr lang="en-US"/>
          </a:p>
        </p:txBody>
      </p:sp>
      <p:sp>
        <p:nvSpPr>
          <p:cNvPr id="6" name="Rectangle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3A3CA84C-3A22-4FD5-B338-A14ED31FB45F}" type="datetimeFigureOut">
              <a:rPr lang="en-US" smtClean="0"/>
              <a:t>6/6/2015</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E87245BF-E219-4916-AB55-88234C0C9F88}"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extLst/>
          </a:lstStyle>
          <a:p>
            <a:fld id="{3A3CA84C-3A22-4FD5-B338-A14ED31FB45F}" type="datetimeFigureOut">
              <a:rPr lang="en-US" smtClean="0"/>
              <a:t>6/6/2015</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E87245BF-E219-4916-AB55-88234C0C9F88}" type="slidenum">
              <a:rPr lang="en-US" smtClean="0"/>
              <a:t>‹#›</a:t>
            </a:fld>
            <a:endParaRPr lang="en-US"/>
          </a:p>
        </p:txBody>
      </p:sp>
      <p:sp>
        <p:nvSpPr>
          <p:cNvPr id="8" name="Rectangle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Picture Placeholder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en-US" smtClean="0"/>
              <a:t>Click icon to add picture</a:t>
            </a:r>
            <a:endParaRPr kumimoji="0" lang="en-US" dirty="0"/>
          </a:p>
        </p:txBody>
      </p:sp>
      <p:sp>
        <p:nvSpPr>
          <p:cNvPr id="9" name="Flowchart: Process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Flowchart: Process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Text Placeholder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Pie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Donut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Rectangle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Title Placeholder 4"/>
          <p:cNvSpPr>
            <a:spLocks noGrp="1"/>
          </p:cNvSpPr>
          <p:nvPr>
            <p:ph type="title"/>
          </p:nvPr>
        </p:nvSpPr>
        <p:spPr>
          <a:xfrm>
            <a:off x="1435608" y="274638"/>
            <a:ext cx="7498080" cy="1143000"/>
          </a:xfrm>
          <a:prstGeom prst="rect">
            <a:avLst/>
          </a:prstGeom>
        </p:spPr>
        <p:txBody>
          <a:bodyPr anchor="ctr">
            <a:normAutofit/>
          </a:bodyPr>
          <a:lstStyle>
            <a:extLst/>
          </a:lstStyle>
          <a:p>
            <a:r>
              <a:rPr kumimoji="0" lang="en-US" smtClean="0"/>
              <a:t>Click to edit Master title style</a:t>
            </a:r>
            <a:endParaRPr kumimoji="0" lang="en-US"/>
          </a:p>
        </p:txBody>
      </p:sp>
      <p:sp>
        <p:nvSpPr>
          <p:cNvPr id="9" name="Text Placeholder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3A3CA84C-3A22-4FD5-B338-A14ED31FB45F}" type="datetimeFigureOut">
              <a:rPr lang="en-US" smtClean="0"/>
              <a:t>6/6/2015</a:t>
            </a:fld>
            <a:endParaRPr lang="en-US"/>
          </a:p>
        </p:txBody>
      </p:sp>
      <p:sp>
        <p:nvSpPr>
          <p:cNvPr id="10" name="Footer Placeholder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en-US"/>
          </a:p>
        </p:txBody>
      </p:sp>
      <p:sp>
        <p:nvSpPr>
          <p:cNvPr id="22" name="Slide Number Placeholder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E87245BF-E219-4916-AB55-88234C0C9F88}" type="slidenum">
              <a:rPr lang="en-US" smtClean="0"/>
              <a:t>‹#›</a:t>
            </a:fld>
            <a:endParaRPr lang="en-US"/>
          </a:p>
        </p:txBody>
      </p:sp>
      <p:sp>
        <p:nvSpPr>
          <p:cNvPr id="15" name="Rectangle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tmp"/><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hyperlink" Target="http://www.ted.com/talks/aimee_mullins_the_opportunity_of_adversity.html" TargetMode="External"/><Relationship Id="rId7" Type="http://schemas.openxmlformats.org/officeDocument/2006/relationships/image" Target="../media/image14.gif"/><Relationship Id="rId2" Type="http://schemas.openxmlformats.org/officeDocument/2006/relationships/hyperlink" Target="https://sakai.rutgers.edu/portal/tool/7ea057ac-0576-452f-9b87-4402547a83db/discussionForum/message/dfAllMessages" TargetMode="External"/><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gif"/></Relationships>
</file>

<file path=ppt/slides/_rels/slide19.xml.rels><?xml version="1.0" encoding="UTF-8" standalone="yes"?>
<Relationships xmlns="http://schemas.openxmlformats.org/package/2006/relationships"><Relationship Id="rId3" Type="http://schemas.openxmlformats.org/officeDocument/2006/relationships/hyperlink" Target="mailto:hailey.morelos@rutgers.edu?subject=Feedback%20on%20Aimee%20Mullins%20-%20Embracing%20Adversity%20" TargetMode="External"/><Relationship Id="rId2" Type="http://schemas.openxmlformats.org/officeDocument/2006/relationships/hyperlink" Target="https://sakai.rutgers.edu/portal/tool/7ea057ac-0576-452f-9b87-4402547a83db/discussionForum/message/dfFlatView" TargetMode="External"/><Relationship Id="rId1" Type="http://schemas.openxmlformats.org/officeDocument/2006/relationships/slideLayout" Target="../slideLayouts/slideLayout7.xml"/><Relationship Id="rId4" Type="http://schemas.openxmlformats.org/officeDocument/2006/relationships/hyperlink" Target="https://sakai.rutgers.edu/portal/tool/7ea057ac-0576-452f-9b87-4402547a83db/discussionForum/message/dfMsgGrade?forumId=18870&amp;topicId=42068&amp;messageId=436801&amp;dialogDivId=dialogDiv&amp;frameId=dialogFrame&amp;gradesSavedDiv=gradesSavedDiv&amp;userId=69298135-1935-4fb6-8c98-82626a52589f"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hyperlink" Target="http://www.oxforddictionaries.com/us/" TargetMode="External"/><Relationship Id="rId3" Type="http://schemas.openxmlformats.org/officeDocument/2006/relationships/hyperlink" Target="mailto:katelyn.barok@rutgers.edu?subject=Feedback%20on%20Adversity" TargetMode="External"/><Relationship Id="rId7" Type="http://schemas.openxmlformats.org/officeDocument/2006/relationships/hyperlink" Target="http://www.merriam-webster.com/dictionary/disabled" TargetMode="External"/><Relationship Id="rId2" Type="http://schemas.openxmlformats.org/officeDocument/2006/relationships/hyperlink" Target="https://sakai.rutgers.edu/portal/tool/7ea057ac-0576-452f-9b87-4402547a83db/discussionForum/message/dfFlatView" TargetMode="External"/><Relationship Id="rId1" Type="http://schemas.openxmlformats.org/officeDocument/2006/relationships/slideLayout" Target="../slideLayouts/slideLayout7.xml"/><Relationship Id="rId6" Type="http://schemas.openxmlformats.org/officeDocument/2006/relationships/hyperlink" Target="https://sakai.rutgers.edu/portal/tool/7ea057ac-0576-452f-9b87-4402547a83db/discussionForum/message/dfMsgGrade?forumId=18870&amp;topicId=42068&amp;messageId=436821&amp;dialogDivId=dialogDiv&amp;frameId=dialogFrame&amp;gradesSavedDiv=gradesSavedDiv&amp;userId=69298135-1935-4fb6-8c98-82626a52589f" TargetMode="External"/><Relationship Id="rId5" Type="http://schemas.openxmlformats.org/officeDocument/2006/relationships/hyperlink" Target="mailto:hailey.morelos@rutgers.edu?subject=Feedback%20on%20Re:%20Adversity%20" TargetMode="External"/><Relationship Id="rId10" Type="http://schemas.openxmlformats.org/officeDocument/2006/relationships/hyperlink" Target="https://sakai.rutgers.edu/portal/tool/7ea057ac-0576-452f-9b87-4402547a83db/discussionForum/message/dfMsgGrade?forumId=18870&amp;topicId=42068&amp;messageId=441425&amp;dialogDivId=dialogDiv&amp;frameId=dialogFrame&amp;gradesSavedDiv=gradesSavedDiv&amp;userId=c5fe7c3e-47f0-4399-96ed-7db9bfdbd2cc" TargetMode="External"/><Relationship Id="rId4" Type="http://schemas.openxmlformats.org/officeDocument/2006/relationships/hyperlink" Target="https://sakai.rutgers.edu/portal/tool/7ea057ac-0576-452f-9b87-4402547a83db/discussionForum/message/dfMsgGrade?forumId=18870&amp;topicId=42068&amp;messageId=435030&amp;dialogDivId=dialogDiv&amp;frameId=dialogFrame&amp;gradesSavedDiv=gradesSavedDiv&amp;userId=ed8c990b-2ace-4f92-a598-f3d408b6aa37" TargetMode="External"/><Relationship Id="rId9" Type="http://schemas.openxmlformats.org/officeDocument/2006/relationships/hyperlink" Target="mailto:margaret.robinson@rutgers.edu?subject=Feedback%20on%20Re:%20Adversity%20" TargetMode="External"/></Relationships>
</file>

<file path=ppt/slides/_rels/slide2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hyperlink" Target="http://www.schrockguide.net/bloomin-apps.html" TargetMode="External"/><Relationship Id="rId2" Type="http://schemas.openxmlformats.org/officeDocument/2006/relationships/image" Target="../media/image17.tmp"/><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8.tmp"/><Relationship Id="rId2" Type="http://schemas.openxmlformats.org/officeDocument/2006/relationships/hyperlink" Target="http://www.schrockguide.net/app-for-that.html" TargetMode="Externa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0.tmp"/><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1.tmp"/><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9.xml"/><Relationship Id="rId7" Type="http://schemas.openxmlformats.org/officeDocument/2006/relationships/hyperlink" Target="https://www.polleverywhere.com/free_text_polls/GP8JTIx6ZQDUUgR?preview=true" TargetMode="External"/><Relationship Id="rId2" Type="http://schemas.openxmlformats.org/officeDocument/2006/relationships/slideLayout" Target="../slideLayouts/slideLayout1.xml"/><Relationship Id="rId1" Type="http://schemas.openxmlformats.org/officeDocument/2006/relationships/tags" Target="../tags/tag1.xml"/><Relationship Id="rId6" Type="http://schemas.openxmlformats.org/officeDocument/2006/relationships/hyperlink" Target="http://www.polleverywhere.com/app/help" TargetMode="External"/><Relationship Id="rId5" Type="http://schemas.openxmlformats.org/officeDocument/2006/relationships/hyperlink" Target="http://www.polleverywhere.com/app" TargetMode="External"/><Relationship Id="rId4" Type="http://schemas.openxmlformats.org/officeDocument/2006/relationships/image" Target="../media/image22.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3.tmp"/><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24.tmp"/><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hyperlink" Target="https://faculty.washington.edu/chudler/synapse.html" TargetMode="External"/><Relationship Id="rId2" Type="http://schemas.openxmlformats.org/officeDocument/2006/relationships/notesSlide" Target="../notesSlides/notesSlide10.xml"/><Relationship Id="rId1" Type="http://schemas.openxmlformats.org/officeDocument/2006/relationships/slideLayout" Target="../slideLayouts/slideLayout6.xml"/><Relationship Id="rId4" Type="http://schemas.openxmlformats.org/officeDocument/2006/relationships/hyperlink" Target="https://faculty.washington.edu/chudler/java/em.html" TargetMode="External"/></Relationships>
</file>

<file path=ppt/slides/_rels/slide37.xml.rels><?xml version="1.0" encoding="UTF-8" standalone="yes"?>
<Relationships xmlns="http://schemas.openxmlformats.org/package/2006/relationships"><Relationship Id="rId3" Type="http://schemas.openxmlformats.org/officeDocument/2006/relationships/image" Target="../media/image25.tmp"/><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hyperlink" Target="https://faculty.washington.edu/chudler/synapse.html" TargetMode="External"/></Relationships>
</file>

<file path=ppt/slides/_rels/slide38.xml.rels><?xml version="1.0" encoding="UTF-8" standalone="yes"?>
<Relationships xmlns="http://schemas.openxmlformats.org/package/2006/relationships"><Relationship Id="rId3" Type="http://schemas.openxmlformats.org/officeDocument/2006/relationships/image" Target="../media/image26.gif"/><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27.tmp"/><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hyperlink" Target="http://college.cengage.com/psychology/brehm/social_psychology/6e/students/thinking.html" TargetMode="External"/><Relationship Id="rId2" Type="http://schemas.openxmlformats.org/officeDocument/2006/relationships/hyperlink" Target="http://college.cengage.com/psychology/brehm/social_psychology/6e/students/" TargetMode="External"/><Relationship Id="rId1" Type="http://schemas.openxmlformats.org/officeDocument/2006/relationships/slideLayout" Target="../slideLayouts/slideLayout6.xml"/><Relationship Id="rId4" Type="http://schemas.openxmlformats.org/officeDocument/2006/relationships/image" Target="../media/image28.tmp"/></Relationships>
</file>

<file path=ppt/slides/_rels/slide42.xml.rels><?xml version="1.0" encoding="UTF-8" standalone="yes"?>
<Relationships xmlns="http://schemas.openxmlformats.org/package/2006/relationships"><Relationship Id="rId3" Type="http://schemas.openxmlformats.org/officeDocument/2006/relationships/hyperlink" Target="http://jamiedavies.co/msc/teaching-critical-thinking-in-psychology" TargetMode="External"/><Relationship Id="rId2" Type="http://schemas.openxmlformats.org/officeDocument/2006/relationships/hyperlink" Target="http://ctl.utexas.edu/teaching/learning/critical-thinking" TargetMode="External"/><Relationship Id="rId1" Type="http://schemas.openxmlformats.org/officeDocument/2006/relationships/slideLayout" Target="../slideLayouts/slideLayout6.xml"/><Relationship Id="rId6" Type="http://schemas.openxmlformats.org/officeDocument/2006/relationships/image" Target="../media/image29.png"/><Relationship Id="rId5" Type="http://schemas.openxmlformats.org/officeDocument/2006/relationships/hyperlink" Target="http://wa.westfordk12.us/pages/FOV1-0006DB0B/Whittemore/thinking.htm" TargetMode="External"/><Relationship Id="rId4" Type="http://schemas.openxmlformats.org/officeDocument/2006/relationships/hyperlink" Target="http://psychcentral.com/blog/archives/2011/01/12/critical-thinking-what-is-true-and-what-to-do/" TargetMode="Externa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5.tmp"/><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hyperlink" Target="http://www.mhhe.com/mayfieldpub/webtutor/judging.htm" TargetMode="External"/></Relationships>
</file>

<file path=ppt/slides/_rels/slide8.xml.rels><?xml version="1.0" encoding="UTF-8" standalone="yes"?>
<Relationships xmlns="http://schemas.openxmlformats.org/package/2006/relationships"><Relationship Id="rId2" Type="http://schemas.openxmlformats.org/officeDocument/2006/relationships/image" Target="../media/image6.tmp"/><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7.tmp"/><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14400" y="762000"/>
            <a:ext cx="8001000" cy="1470025"/>
          </a:xfrm>
        </p:spPr>
        <p:txBody>
          <a:bodyPr>
            <a:normAutofit fontScale="90000"/>
          </a:bodyPr>
          <a:lstStyle/>
          <a:p>
            <a:pPr algn="ctr"/>
            <a:r>
              <a:rPr lang="en-US" dirty="0" smtClean="0"/>
              <a:t>         </a:t>
            </a:r>
            <a:br>
              <a:rPr lang="en-US" dirty="0" smtClean="0"/>
            </a:br>
            <a:r>
              <a:rPr lang="en-US" sz="4400" dirty="0" smtClean="0"/>
              <a:t>Promoting Critical Thinking Using </a:t>
            </a:r>
            <a:br>
              <a:rPr lang="en-US" sz="4400" dirty="0" smtClean="0"/>
            </a:br>
            <a:r>
              <a:rPr lang="en-US" sz="4400" dirty="0" smtClean="0"/>
              <a:t>Web Based Resources and Activities </a:t>
            </a:r>
            <a:endParaRPr lang="en-US" sz="4400" dirty="0"/>
          </a:p>
        </p:txBody>
      </p:sp>
      <p:sp>
        <p:nvSpPr>
          <p:cNvPr id="3" name="Subtitle 2"/>
          <p:cNvSpPr>
            <a:spLocks noGrp="1"/>
          </p:cNvSpPr>
          <p:nvPr>
            <p:ph type="subTitle" idx="1"/>
          </p:nvPr>
        </p:nvSpPr>
        <p:spPr>
          <a:xfrm>
            <a:off x="1447800" y="3200400"/>
            <a:ext cx="7406640" cy="1752600"/>
          </a:xfrm>
        </p:spPr>
        <p:txBody>
          <a:bodyPr>
            <a:normAutofit fontScale="25000" lnSpcReduction="20000"/>
          </a:bodyPr>
          <a:lstStyle/>
          <a:p>
            <a:endParaRPr lang="en-US" dirty="0" smtClean="0"/>
          </a:p>
          <a:p>
            <a:endParaRPr lang="en-US" dirty="0"/>
          </a:p>
          <a:p>
            <a:endParaRPr lang="en-US" dirty="0" smtClean="0"/>
          </a:p>
          <a:p>
            <a:endParaRPr lang="en-US" sz="7000" dirty="0"/>
          </a:p>
          <a:p>
            <a:endParaRPr lang="en-US" sz="11200" dirty="0" smtClean="0"/>
          </a:p>
          <a:p>
            <a:pPr lvl="0" algn="just">
              <a:buClr>
                <a:srgbClr val="3891A7"/>
              </a:buClr>
            </a:pPr>
            <a:r>
              <a:rPr lang="en-US" sz="11200" dirty="0" smtClean="0"/>
              <a:t>Seton Hall  </a:t>
            </a:r>
            <a:r>
              <a:rPr lang="en-US" sz="11200" dirty="0">
                <a:solidFill>
                  <a:srgbClr val="4F271C">
                    <a:shade val="30000"/>
                    <a:satMod val="150000"/>
                  </a:srgbClr>
                </a:solidFill>
              </a:rPr>
              <a:t>June 2015</a:t>
            </a:r>
          </a:p>
          <a:p>
            <a:endParaRPr lang="en-US" sz="11200" dirty="0"/>
          </a:p>
          <a:p>
            <a:r>
              <a:rPr lang="en-US" sz="11200" dirty="0"/>
              <a:t>Deb Park </a:t>
            </a:r>
          </a:p>
          <a:p>
            <a:r>
              <a:rPr lang="en-US" sz="11200" dirty="0"/>
              <a:t>Rutgers University, </a:t>
            </a:r>
            <a:r>
              <a:rPr lang="en-US" sz="11200" dirty="0" smtClean="0"/>
              <a:t>Camden</a:t>
            </a:r>
          </a:p>
          <a:p>
            <a:endParaRPr lang="en-US" dirty="0"/>
          </a:p>
          <a:p>
            <a:r>
              <a:rPr lang="en-US" dirty="0" smtClean="0"/>
              <a:t>  </a:t>
            </a:r>
            <a:endParaRPr lang="en-US" dirty="0"/>
          </a:p>
        </p:txBody>
      </p:sp>
      <p:pic>
        <p:nvPicPr>
          <p:cNvPr id="1028" name="Picture 4" descr="C:\Users\Owner\AppData\Local\Microsoft\Windows\Temporary Internet Files\Content.IE5\KPNUOP0H\osdc_520x292_criticalthinking[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2400" y="2646218"/>
            <a:ext cx="4953000" cy="27813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852885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457200"/>
            <a:ext cx="8019288" cy="960120"/>
          </a:xfrm>
        </p:spPr>
        <p:txBody>
          <a:bodyPr>
            <a:normAutofit fontScale="90000"/>
          </a:bodyPr>
          <a:lstStyle/>
          <a:p>
            <a:r>
              <a:rPr lang="en-US" dirty="0"/>
              <a:t>NOVA : </a:t>
            </a:r>
            <a:r>
              <a:rPr lang="en-US" sz="3600" dirty="0"/>
              <a:t>http://www.pbs.org/wgbh/nova/body/aging.html</a:t>
            </a:r>
          </a:p>
        </p:txBody>
      </p:sp>
      <p:pic>
        <p:nvPicPr>
          <p:cNvPr id="3" name="Picture 2" descr="NOVA | Aging - Google Chrom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200" y="1524000"/>
            <a:ext cx="8153400" cy="4922675"/>
          </a:xfrm>
          <a:prstGeom prst="rect">
            <a:avLst/>
          </a:prstGeom>
        </p:spPr>
      </p:pic>
    </p:spTree>
    <p:extLst>
      <p:ext uri="{BB962C8B-B14F-4D97-AF65-F5344CB8AC3E}">
        <p14:creationId xmlns:p14="http://schemas.microsoft.com/office/powerpoint/2010/main" val="21418289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90600" y="381000"/>
            <a:ext cx="7924800" cy="4524315"/>
          </a:xfrm>
          <a:prstGeom prst="rect">
            <a:avLst/>
          </a:prstGeom>
        </p:spPr>
        <p:txBody>
          <a:bodyPr wrap="square">
            <a:spAutoFit/>
          </a:bodyPr>
          <a:lstStyle/>
          <a:p>
            <a:pPr lvl="1"/>
            <a:r>
              <a:rPr lang="en-US" altLang="en-US" sz="3200" b="1" dirty="0" smtClean="0"/>
              <a:t>The “critical” thinker</a:t>
            </a:r>
          </a:p>
          <a:p>
            <a:pPr marL="1371600" lvl="2" indent="-457200">
              <a:buFont typeface="Arial" panose="020B0604020202020204" pitchFamily="34" charset="0"/>
              <a:buChar char="•"/>
            </a:pPr>
            <a:r>
              <a:rPr lang="en-US" altLang="en-US" sz="3200" i="1" dirty="0" smtClean="0"/>
              <a:t>Raises vital questions and problems, formulating them clearly and precisely</a:t>
            </a:r>
          </a:p>
          <a:p>
            <a:pPr marL="1371600" lvl="2" indent="-457200">
              <a:buFont typeface="Arial" panose="020B0604020202020204" pitchFamily="34" charset="0"/>
              <a:buChar char="•"/>
            </a:pPr>
            <a:r>
              <a:rPr lang="en-US" altLang="en-US" sz="3200" i="1" dirty="0" smtClean="0"/>
              <a:t>Gathers and assesses relevant information, using abstract ideas to interpret it effectively</a:t>
            </a:r>
          </a:p>
          <a:p>
            <a:pPr marL="1371600" lvl="2" indent="-457200">
              <a:buFont typeface="Arial" panose="020B0604020202020204" pitchFamily="34" charset="0"/>
              <a:buChar char="•"/>
            </a:pPr>
            <a:r>
              <a:rPr lang="en-US" altLang="en-US" sz="3200" i="1" dirty="0" smtClean="0"/>
              <a:t>Comes to well-reasoned conclusions and solutions, testing them against relevant criteria and standards</a:t>
            </a:r>
          </a:p>
        </p:txBody>
      </p:sp>
      <p:pic>
        <p:nvPicPr>
          <p:cNvPr id="1027" name="Picture 3" descr="C:\Program Files (x86)\Microsoft Office\MEDIA\CAGCAT10\j0234687.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3303922" y="4898388"/>
            <a:ext cx="3298156" cy="19431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91802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normAutofit fontScale="90000"/>
          </a:bodyPr>
          <a:lstStyle/>
          <a:p>
            <a:pPr eaLnBrk="1" hangingPunct="1"/>
            <a:r>
              <a:rPr lang="en-US" altLang="en-US" sz="3800" smtClean="0"/>
              <a:t>Developing Discussion Questions to Promote Critical Thinking</a:t>
            </a:r>
          </a:p>
        </p:txBody>
      </p:sp>
      <p:sp>
        <p:nvSpPr>
          <p:cNvPr id="91139" name="Rectangle 3"/>
          <p:cNvSpPr>
            <a:spLocks noGrp="1" noChangeArrowheads="1"/>
          </p:cNvSpPr>
          <p:nvPr>
            <p:ph type="body" idx="1"/>
          </p:nvPr>
        </p:nvSpPr>
        <p:spPr/>
        <p:txBody>
          <a:bodyPr/>
          <a:lstStyle/>
          <a:p>
            <a:pPr eaLnBrk="1" hangingPunct="1"/>
            <a:r>
              <a:rPr lang="en-US" altLang="en-US" smtClean="0"/>
              <a:t>Socratic questioning </a:t>
            </a:r>
          </a:p>
          <a:p>
            <a:pPr lvl="1" eaLnBrk="1" hangingPunct="1"/>
            <a:r>
              <a:rPr lang="en-US" altLang="en-US" sz="2800" smtClean="0"/>
              <a:t>Focuses on clarification</a:t>
            </a:r>
          </a:p>
          <a:p>
            <a:pPr lvl="1" eaLnBrk="1" hangingPunct="1"/>
            <a:r>
              <a:rPr lang="en-US" altLang="en-US" sz="2800" smtClean="0"/>
              <a:t>Probes or explores the meaning, justification, or logical strength of a claim or position</a:t>
            </a:r>
          </a:p>
          <a:p>
            <a:pPr eaLnBrk="1" hangingPunct="1"/>
            <a:r>
              <a:rPr lang="en-US" altLang="en-US" smtClean="0"/>
              <a:t>How is X similar or different from Y?</a:t>
            </a:r>
          </a:p>
          <a:p>
            <a:pPr eaLnBrk="1" hangingPunct="1"/>
            <a:r>
              <a:rPr lang="en-US" altLang="en-US" smtClean="0"/>
              <a:t>Debate format gets students to see multiple sides of an issue</a:t>
            </a:r>
          </a:p>
          <a:p>
            <a:pPr lvl="3" eaLnBrk="1" hangingPunct="1"/>
            <a:r>
              <a:rPr lang="en-US" altLang="en-US" sz="1800" smtClean="0"/>
              <a:t>(Walker, S.E.  </a:t>
            </a:r>
            <a:r>
              <a:rPr lang="en-US" altLang="en-US" sz="1800" i="1" smtClean="0"/>
              <a:t>Active Learning Promotes Critical Thinking)</a:t>
            </a:r>
          </a:p>
          <a:p>
            <a:pPr lvl="3" eaLnBrk="1" hangingPunct="1">
              <a:buFont typeface="Wingdings" pitchFamily="2" charset="2"/>
              <a:buNone/>
            </a:pPr>
            <a:endParaRPr lang="en-US" altLang="en-US" sz="1800" smtClean="0"/>
          </a:p>
        </p:txBody>
      </p:sp>
    </p:spTree>
    <p:extLst>
      <p:ext uri="{BB962C8B-B14F-4D97-AF65-F5344CB8AC3E}">
        <p14:creationId xmlns:p14="http://schemas.microsoft.com/office/powerpoint/2010/main" val="7691741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91139">
                                            <p:txEl>
                                              <p:pRg st="0" end="0"/>
                                            </p:txEl>
                                          </p:spTgt>
                                        </p:tgtEl>
                                        <p:attrNameLst>
                                          <p:attrName>style.visibility</p:attrName>
                                        </p:attrNameLst>
                                      </p:cBhvr>
                                      <p:to>
                                        <p:strVal val="visible"/>
                                      </p:to>
                                    </p:set>
                                    <p:animEffect transition="in" filter="wipe(down)">
                                      <p:cBhvr>
                                        <p:cTn id="7" dur="500"/>
                                        <p:tgtEl>
                                          <p:spTgt spid="9113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91139">
                                            <p:txEl>
                                              <p:pRg st="1" end="1"/>
                                            </p:txEl>
                                          </p:spTgt>
                                        </p:tgtEl>
                                        <p:attrNameLst>
                                          <p:attrName>style.visibility</p:attrName>
                                        </p:attrNameLst>
                                      </p:cBhvr>
                                      <p:to>
                                        <p:strVal val="visible"/>
                                      </p:to>
                                    </p:set>
                                    <p:animEffect transition="in" filter="wipe(down)">
                                      <p:cBhvr>
                                        <p:cTn id="12" dur="500"/>
                                        <p:tgtEl>
                                          <p:spTgt spid="91139">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4" fill="hold" nodeType="clickEffect">
                                  <p:stCondLst>
                                    <p:cond delay="0"/>
                                  </p:stCondLst>
                                  <p:childTnLst>
                                    <p:set>
                                      <p:cBhvr>
                                        <p:cTn id="16" dur="1" fill="hold">
                                          <p:stCondLst>
                                            <p:cond delay="0"/>
                                          </p:stCondLst>
                                        </p:cTn>
                                        <p:tgtEl>
                                          <p:spTgt spid="91139">
                                            <p:txEl>
                                              <p:pRg st="2" end="2"/>
                                            </p:txEl>
                                          </p:spTgt>
                                        </p:tgtEl>
                                        <p:attrNameLst>
                                          <p:attrName>style.visibility</p:attrName>
                                        </p:attrNameLst>
                                      </p:cBhvr>
                                      <p:to>
                                        <p:strVal val="visible"/>
                                      </p:to>
                                    </p:set>
                                    <p:animEffect transition="in" filter="wipe(down)">
                                      <p:cBhvr>
                                        <p:cTn id="17" dur="500"/>
                                        <p:tgtEl>
                                          <p:spTgt spid="91139">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4" fill="hold" nodeType="clickEffect">
                                  <p:stCondLst>
                                    <p:cond delay="0"/>
                                  </p:stCondLst>
                                  <p:childTnLst>
                                    <p:set>
                                      <p:cBhvr>
                                        <p:cTn id="21" dur="1" fill="hold">
                                          <p:stCondLst>
                                            <p:cond delay="0"/>
                                          </p:stCondLst>
                                        </p:cTn>
                                        <p:tgtEl>
                                          <p:spTgt spid="91139">
                                            <p:txEl>
                                              <p:pRg st="3" end="3"/>
                                            </p:txEl>
                                          </p:spTgt>
                                        </p:tgtEl>
                                        <p:attrNameLst>
                                          <p:attrName>style.visibility</p:attrName>
                                        </p:attrNameLst>
                                      </p:cBhvr>
                                      <p:to>
                                        <p:strVal val="visible"/>
                                      </p:to>
                                    </p:set>
                                    <p:animEffect transition="in" filter="wipe(down)">
                                      <p:cBhvr>
                                        <p:cTn id="22" dur="500"/>
                                        <p:tgtEl>
                                          <p:spTgt spid="91139">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4" fill="hold" nodeType="clickEffect">
                                  <p:stCondLst>
                                    <p:cond delay="0"/>
                                  </p:stCondLst>
                                  <p:childTnLst>
                                    <p:set>
                                      <p:cBhvr>
                                        <p:cTn id="26" dur="1" fill="hold">
                                          <p:stCondLst>
                                            <p:cond delay="0"/>
                                          </p:stCondLst>
                                        </p:cTn>
                                        <p:tgtEl>
                                          <p:spTgt spid="91139">
                                            <p:txEl>
                                              <p:pRg st="4" end="4"/>
                                            </p:txEl>
                                          </p:spTgt>
                                        </p:tgtEl>
                                        <p:attrNameLst>
                                          <p:attrName>style.visibility</p:attrName>
                                        </p:attrNameLst>
                                      </p:cBhvr>
                                      <p:to>
                                        <p:strVal val="visible"/>
                                      </p:to>
                                    </p:set>
                                    <p:animEffect transition="in" filter="wipe(down)">
                                      <p:cBhvr>
                                        <p:cTn id="27" dur="500"/>
                                        <p:tgtEl>
                                          <p:spTgt spid="9113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normAutofit fontScale="90000"/>
          </a:bodyPr>
          <a:lstStyle/>
          <a:p>
            <a:pPr eaLnBrk="1" hangingPunct="1"/>
            <a:r>
              <a:rPr lang="en-US" altLang="en-US" sz="3800" smtClean="0"/>
              <a:t>Developing Discussion Questions to Promote Critical Thinking</a:t>
            </a:r>
          </a:p>
        </p:txBody>
      </p:sp>
      <p:sp>
        <p:nvSpPr>
          <p:cNvPr id="88067" name="Rectangle 3"/>
          <p:cNvSpPr>
            <a:spLocks noGrp="1" noChangeArrowheads="1"/>
          </p:cNvSpPr>
          <p:nvPr>
            <p:ph type="body" idx="1"/>
          </p:nvPr>
        </p:nvSpPr>
        <p:spPr>
          <a:xfrm>
            <a:off x="1219200" y="1447800"/>
            <a:ext cx="7714488" cy="4800600"/>
          </a:xfrm>
        </p:spPr>
        <p:txBody>
          <a:bodyPr>
            <a:normAutofit/>
          </a:bodyPr>
          <a:lstStyle/>
          <a:p>
            <a:pPr eaLnBrk="1" hangingPunct="1"/>
            <a:r>
              <a:rPr lang="en-US" altLang="en-US" dirty="0" smtClean="0"/>
              <a:t>a) “What are the implications of ___?” </a:t>
            </a:r>
          </a:p>
          <a:p>
            <a:pPr eaLnBrk="1" hangingPunct="1"/>
            <a:r>
              <a:rPr lang="en-US" altLang="en-US" dirty="0" smtClean="0"/>
              <a:t>(b) “Why is ___ important?” </a:t>
            </a:r>
          </a:p>
          <a:p>
            <a:pPr eaLnBrk="1" hangingPunct="1"/>
            <a:r>
              <a:rPr lang="en-US" altLang="en-US" dirty="0" smtClean="0"/>
              <a:t>(c) “What is another way to look at ___?”  </a:t>
            </a:r>
          </a:p>
          <a:p>
            <a:pPr eaLnBrk="1" hangingPunct="1"/>
            <a:r>
              <a:rPr lang="en-US" altLang="en-US" dirty="0" smtClean="0"/>
              <a:t>Questions that ask students to reflect on their own thinking processes and to identify what particular form of critical thinking they are using – metacognition</a:t>
            </a:r>
          </a:p>
          <a:p>
            <a:pPr lvl="2" eaLnBrk="1" hangingPunct="1"/>
            <a:endParaRPr lang="en-US" altLang="en-US" sz="1800" dirty="0" smtClean="0"/>
          </a:p>
          <a:p>
            <a:pPr lvl="2" eaLnBrk="1" hangingPunct="1"/>
            <a:r>
              <a:rPr lang="en-US" altLang="en-US" sz="1800" dirty="0" smtClean="0"/>
              <a:t>(Joe </a:t>
            </a:r>
            <a:r>
              <a:rPr lang="en-US" altLang="en-US" sz="1800" dirty="0" err="1" smtClean="0"/>
              <a:t>Cuseo</a:t>
            </a:r>
            <a:r>
              <a:rPr lang="en-US" altLang="en-US" dirty="0" smtClean="0"/>
              <a:t>, </a:t>
            </a:r>
            <a:r>
              <a:rPr lang="en-US" altLang="en-US" sz="1800" i="1" dirty="0" smtClean="0"/>
              <a:t>Questions that Promote Deeper Thinking, </a:t>
            </a:r>
            <a:r>
              <a:rPr lang="en-US" altLang="en-US" sz="1800" dirty="0" err="1" smtClean="0"/>
              <a:t>Oncoursenewsetter</a:t>
            </a:r>
            <a:r>
              <a:rPr lang="en-US" altLang="en-US" sz="1800" dirty="0" smtClean="0"/>
              <a:t>)</a:t>
            </a:r>
            <a:endParaRPr lang="en-US" altLang="en-US" sz="1800" i="1" dirty="0" smtClean="0"/>
          </a:p>
          <a:p>
            <a:pPr eaLnBrk="1" hangingPunct="1">
              <a:buFont typeface="Wingdings" pitchFamily="2" charset="2"/>
              <a:buNone/>
            </a:pPr>
            <a:endParaRPr lang="en-US" altLang="en-US" dirty="0" smtClean="0"/>
          </a:p>
          <a:p>
            <a:pPr lvl="3" eaLnBrk="1" hangingPunct="1">
              <a:buFont typeface="Wingdings" pitchFamily="2" charset="2"/>
              <a:buNone/>
            </a:pPr>
            <a:endParaRPr lang="en-US" altLang="en-US" dirty="0" smtClean="0"/>
          </a:p>
        </p:txBody>
      </p:sp>
    </p:spTree>
    <p:extLst>
      <p:ext uri="{BB962C8B-B14F-4D97-AF65-F5344CB8AC3E}">
        <p14:creationId xmlns:p14="http://schemas.microsoft.com/office/powerpoint/2010/main" val="373007291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88067">
                                            <p:txEl>
                                              <p:pRg st="0" end="0"/>
                                            </p:txEl>
                                          </p:spTgt>
                                        </p:tgtEl>
                                        <p:attrNameLst>
                                          <p:attrName>style.visibility</p:attrName>
                                        </p:attrNameLst>
                                      </p:cBhvr>
                                      <p:to>
                                        <p:strVal val="visible"/>
                                      </p:to>
                                    </p:set>
                                    <p:animEffect transition="in" filter="wipe(down)">
                                      <p:cBhvr>
                                        <p:cTn id="7" dur="500"/>
                                        <p:tgtEl>
                                          <p:spTgt spid="8806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88067">
                                            <p:txEl>
                                              <p:pRg st="1" end="1"/>
                                            </p:txEl>
                                          </p:spTgt>
                                        </p:tgtEl>
                                        <p:attrNameLst>
                                          <p:attrName>style.visibility</p:attrName>
                                        </p:attrNameLst>
                                      </p:cBhvr>
                                      <p:to>
                                        <p:strVal val="visible"/>
                                      </p:to>
                                    </p:set>
                                    <p:animEffect transition="in" filter="wipe(down)">
                                      <p:cBhvr>
                                        <p:cTn id="12" dur="500"/>
                                        <p:tgtEl>
                                          <p:spTgt spid="88067">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4" fill="hold" nodeType="clickEffect">
                                  <p:stCondLst>
                                    <p:cond delay="0"/>
                                  </p:stCondLst>
                                  <p:childTnLst>
                                    <p:set>
                                      <p:cBhvr>
                                        <p:cTn id="16" dur="1" fill="hold">
                                          <p:stCondLst>
                                            <p:cond delay="0"/>
                                          </p:stCondLst>
                                        </p:cTn>
                                        <p:tgtEl>
                                          <p:spTgt spid="88067">
                                            <p:txEl>
                                              <p:pRg st="2" end="2"/>
                                            </p:txEl>
                                          </p:spTgt>
                                        </p:tgtEl>
                                        <p:attrNameLst>
                                          <p:attrName>style.visibility</p:attrName>
                                        </p:attrNameLst>
                                      </p:cBhvr>
                                      <p:to>
                                        <p:strVal val="visible"/>
                                      </p:to>
                                    </p:set>
                                    <p:animEffect transition="in" filter="wipe(down)">
                                      <p:cBhvr>
                                        <p:cTn id="17" dur="500"/>
                                        <p:tgtEl>
                                          <p:spTgt spid="88067">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4" fill="hold" nodeType="clickEffect">
                                  <p:stCondLst>
                                    <p:cond delay="0"/>
                                  </p:stCondLst>
                                  <p:childTnLst>
                                    <p:set>
                                      <p:cBhvr>
                                        <p:cTn id="21" dur="1" fill="hold">
                                          <p:stCondLst>
                                            <p:cond delay="0"/>
                                          </p:stCondLst>
                                        </p:cTn>
                                        <p:tgtEl>
                                          <p:spTgt spid="88067">
                                            <p:txEl>
                                              <p:pRg st="3" end="3"/>
                                            </p:txEl>
                                          </p:spTgt>
                                        </p:tgtEl>
                                        <p:attrNameLst>
                                          <p:attrName>style.visibility</p:attrName>
                                        </p:attrNameLst>
                                      </p:cBhvr>
                                      <p:to>
                                        <p:strVal val="visible"/>
                                      </p:to>
                                    </p:set>
                                    <p:animEffect transition="in" filter="wipe(down)">
                                      <p:cBhvr>
                                        <p:cTn id="22" dur="500"/>
                                        <p:tgtEl>
                                          <p:spTgt spid="8806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normAutofit fontScale="90000"/>
          </a:bodyPr>
          <a:lstStyle/>
          <a:p>
            <a:pPr eaLnBrk="1" hangingPunct="1"/>
            <a:r>
              <a:rPr lang="en-US" altLang="en-US" sz="3800" smtClean="0"/>
              <a:t>Teaching Strategies that Promote Critical Thinking</a:t>
            </a:r>
          </a:p>
        </p:txBody>
      </p:sp>
      <p:sp>
        <p:nvSpPr>
          <p:cNvPr id="72707" name="Rectangle 3"/>
          <p:cNvSpPr>
            <a:spLocks noGrp="1" noChangeArrowheads="1"/>
          </p:cNvSpPr>
          <p:nvPr>
            <p:ph type="body" idx="1"/>
          </p:nvPr>
        </p:nvSpPr>
        <p:spPr/>
        <p:txBody>
          <a:bodyPr/>
          <a:lstStyle/>
          <a:p>
            <a:pPr eaLnBrk="1" hangingPunct="1">
              <a:lnSpc>
                <a:spcPct val="90000"/>
              </a:lnSpc>
            </a:pPr>
            <a:r>
              <a:rPr lang="en-US" altLang="en-US" smtClean="0"/>
              <a:t>Ask students to summarize in writing and orally what the teacher or another student has said</a:t>
            </a:r>
          </a:p>
          <a:p>
            <a:pPr eaLnBrk="1" hangingPunct="1">
              <a:lnSpc>
                <a:spcPct val="90000"/>
              </a:lnSpc>
            </a:pPr>
            <a:r>
              <a:rPr lang="en-US" altLang="en-US" smtClean="0"/>
              <a:t>Ask students to elaborate on what has been said either by giving examples and using their own words</a:t>
            </a:r>
          </a:p>
          <a:p>
            <a:pPr eaLnBrk="1" hangingPunct="1">
              <a:lnSpc>
                <a:spcPct val="90000"/>
              </a:lnSpc>
            </a:pPr>
            <a:r>
              <a:rPr lang="en-US" altLang="en-US" smtClean="0"/>
              <a:t>Ask students to make connections between related concepts</a:t>
            </a:r>
          </a:p>
          <a:p>
            <a:pPr lvl="2" eaLnBrk="1" hangingPunct="1">
              <a:lnSpc>
                <a:spcPct val="90000"/>
              </a:lnSpc>
            </a:pPr>
            <a:r>
              <a:rPr lang="en-US" altLang="en-US" sz="1800" i="1" smtClean="0"/>
              <a:t>PROMOTING ACTIVE LEARNING</a:t>
            </a:r>
            <a:r>
              <a:rPr lang="en-US" altLang="en-US" sz="1800" smtClean="0"/>
              <a:t>  (How to Improve Student Learning: A Miniature Guide for those who teach) by Dr. Richard Paul and Dr. Linda Elder</a:t>
            </a:r>
          </a:p>
        </p:txBody>
      </p:sp>
    </p:spTree>
    <p:extLst>
      <p:ext uri="{BB962C8B-B14F-4D97-AF65-F5344CB8AC3E}">
        <p14:creationId xmlns:p14="http://schemas.microsoft.com/office/powerpoint/2010/main" val="320760756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72707">
                                            <p:txEl>
                                              <p:pRg st="0" end="0"/>
                                            </p:txEl>
                                          </p:spTgt>
                                        </p:tgtEl>
                                        <p:attrNameLst>
                                          <p:attrName>style.visibility</p:attrName>
                                        </p:attrNameLst>
                                      </p:cBhvr>
                                      <p:to>
                                        <p:strVal val="visible"/>
                                      </p:to>
                                    </p:set>
                                    <p:animEffect transition="in" filter="wipe(down)">
                                      <p:cBhvr>
                                        <p:cTn id="7" dur="500"/>
                                        <p:tgtEl>
                                          <p:spTgt spid="7270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72707">
                                            <p:txEl>
                                              <p:pRg st="1" end="1"/>
                                            </p:txEl>
                                          </p:spTgt>
                                        </p:tgtEl>
                                        <p:attrNameLst>
                                          <p:attrName>style.visibility</p:attrName>
                                        </p:attrNameLst>
                                      </p:cBhvr>
                                      <p:to>
                                        <p:strVal val="visible"/>
                                      </p:to>
                                    </p:set>
                                    <p:animEffect transition="in" filter="wipe(down)">
                                      <p:cBhvr>
                                        <p:cTn id="12" dur="500"/>
                                        <p:tgtEl>
                                          <p:spTgt spid="72707">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4" fill="hold" nodeType="clickEffect">
                                  <p:stCondLst>
                                    <p:cond delay="0"/>
                                  </p:stCondLst>
                                  <p:childTnLst>
                                    <p:set>
                                      <p:cBhvr>
                                        <p:cTn id="16" dur="1" fill="hold">
                                          <p:stCondLst>
                                            <p:cond delay="0"/>
                                          </p:stCondLst>
                                        </p:cTn>
                                        <p:tgtEl>
                                          <p:spTgt spid="72707">
                                            <p:txEl>
                                              <p:pRg st="2" end="2"/>
                                            </p:txEl>
                                          </p:spTgt>
                                        </p:tgtEl>
                                        <p:attrNameLst>
                                          <p:attrName>style.visibility</p:attrName>
                                        </p:attrNameLst>
                                      </p:cBhvr>
                                      <p:to>
                                        <p:strVal val="visible"/>
                                      </p:to>
                                    </p:set>
                                    <p:animEffect transition="in" filter="wipe(down)">
                                      <p:cBhvr>
                                        <p:cTn id="17" dur="500"/>
                                        <p:tgtEl>
                                          <p:spTgt spid="7270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normAutofit fontScale="90000"/>
          </a:bodyPr>
          <a:lstStyle/>
          <a:p>
            <a:pPr eaLnBrk="1" hangingPunct="1"/>
            <a:r>
              <a:rPr lang="en-US" altLang="en-US" sz="3800" smtClean="0"/>
              <a:t>Teaching Strategies that Promote Critical Thinking</a:t>
            </a:r>
          </a:p>
        </p:txBody>
      </p:sp>
      <p:sp>
        <p:nvSpPr>
          <p:cNvPr id="74755" name="Rectangle 3"/>
          <p:cNvSpPr>
            <a:spLocks noGrp="1" noChangeArrowheads="1"/>
          </p:cNvSpPr>
          <p:nvPr>
            <p:ph type="body" idx="1"/>
          </p:nvPr>
        </p:nvSpPr>
        <p:spPr/>
        <p:txBody>
          <a:bodyPr>
            <a:normAutofit lnSpcReduction="10000"/>
          </a:bodyPr>
          <a:lstStyle/>
          <a:p>
            <a:pPr eaLnBrk="1" hangingPunct="1"/>
            <a:r>
              <a:rPr lang="en-US" altLang="en-US" dirty="0" smtClean="0"/>
              <a:t>Ask students to state the most important concept of the class thus far </a:t>
            </a:r>
            <a:r>
              <a:rPr lang="en-US" altLang="en-US" sz="2000" dirty="0" smtClean="0"/>
              <a:t>(Angelo and Cross,1993)</a:t>
            </a:r>
          </a:p>
          <a:p>
            <a:pPr eaLnBrk="1" hangingPunct="1"/>
            <a:r>
              <a:rPr lang="en-US" altLang="en-US" dirty="0" smtClean="0"/>
              <a:t>Ask students to state the most confusing point of the class thus far </a:t>
            </a:r>
            <a:r>
              <a:rPr lang="en-US" altLang="en-US" sz="2000" dirty="0" smtClean="0"/>
              <a:t>(Angelo and Cross, 1993)</a:t>
            </a:r>
          </a:p>
          <a:p>
            <a:pPr eaLnBrk="1" hangingPunct="1"/>
            <a:r>
              <a:rPr lang="en-US" altLang="en-US" dirty="0" smtClean="0"/>
              <a:t>Ask students to discuss any of the above with a partner for 30 seconds/or post on the forum and then ask them to participate in a class discussion / respond to other posts on the forum</a:t>
            </a:r>
          </a:p>
        </p:txBody>
      </p:sp>
    </p:spTree>
    <p:extLst>
      <p:ext uri="{BB962C8B-B14F-4D97-AF65-F5344CB8AC3E}">
        <p14:creationId xmlns:p14="http://schemas.microsoft.com/office/powerpoint/2010/main" val="325034415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74755">
                                            <p:txEl>
                                              <p:pRg st="0" end="0"/>
                                            </p:txEl>
                                          </p:spTgt>
                                        </p:tgtEl>
                                        <p:attrNameLst>
                                          <p:attrName>style.visibility</p:attrName>
                                        </p:attrNameLst>
                                      </p:cBhvr>
                                      <p:to>
                                        <p:strVal val="visible"/>
                                      </p:to>
                                    </p:set>
                                    <p:animEffect transition="in" filter="wipe(down)">
                                      <p:cBhvr>
                                        <p:cTn id="7" dur="500"/>
                                        <p:tgtEl>
                                          <p:spTgt spid="7475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74755">
                                            <p:txEl>
                                              <p:pRg st="1" end="1"/>
                                            </p:txEl>
                                          </p:spTgt>
                                        </p:tgtEl>
                                        <p:attrNameLst>
                                          <p:attrName>style.visibility</p:attrName>
                                        </p:attrNameLst>
                                      </p:cBhvr>
                                      <p:to>
                                        <p:strVal val="visible"/>
                                      </p:to>
                                    </p:set>
                                    <p:animEffect transition="in" filter="wipe(down)">
                                      <p:cBhvr>
                                        <p:cTn id="12" dur="500"/>
                                        <p:tgtEl>
                                          <p:spTgt spid="7475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4" fill="hold" nodeType="clickEffect">
                                  <p:stCondLst>
                                    <p:cond delay="0"/>
                                  </p:stCondLst>
                                  <p:childTnLst>
                                    <p:set>
                                      <p:cBhvr>
                                        <p:cTn id="16" dur="1" fill="hold">
                                          <p:stCondLst>
                                            <p:cond delay="0"/>
                                          </p:stCondLst>
                                        </p:cTn>
                                        <p:tgtEl>
                                          <p:spTgt spid="74755">
                                            <p:txEl>
                                              <p:pRg st="2" end="2"/>
                                            </p:txEl>
                                          </p:spTgt>
                                        </p:tgtEl>
                                        <p:attrNameLst>
                                          <p:attrName>style.visibility</p:attrName>
                                        </p:attrNameLst>
                                      </p:cBhvr>
                                      <p:to>
                                        <p:strVal val="visible"/>
                                      </p:to>
                                    </p:set>
                                    <p:animEffect transition="in" filter="wipe(down)">
                                      <p:cBhvr>
                                        <p:cTn id="17" dur="500"/>
                                        <p:tgtEl>
                                          <p:spTgt spid="7475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76745" y="228600"/>
            <a:ext cx="8001000" cy="523220"/>
          </a:xfrm>
          <a:prstGeom prst="rect">
            <a:avLst/>
          </a:prstGeom>
          <a:noFill/>
        </p:spPr>
        <p:txBody>
          <a:bodyPr wrap="square" rtlCol="0">
            <a:spAutoFit/>
          </a:bodyPr>
          <a:lstStyle/>
          <a:p>
            <a:pPr algn="ctr"/>
            <a:r>
              <a:rPr lang="en-US" sz="2800" b="1" dirty="0" smtClean="0">
                <a:solidFill>
                  <a:schemeClr val="tx2">
                    <a:lumMod val="60000"/>
                    <a:lumOff val="40000"/>
                  </a:schemeClr>
                </a:solidFill>
              </a:rPr>
              <a:t>Forum/Discussions </a:t>
            </a:r>
            <a:endParaRPr lang="en-US" sz="2800" b="1" dirty="0">
              <a:solidFill>
                <a:schemeClr val="tx2">
                  <a:lumMod val="60000"/>
                  <a:lumOff val="40000"/>
                </a:schemeClr>
              </a:solidFill>
            </a:endParaRPr>
          </a:p>
        </p:txBody>
      </p:sp>
      <p:pic>
        <p:nvPicPr>
          <p:cNvPr id="3077" name="Picture 5" descr="C:\Users\Owner\AppData\Local\Microsoft\Windows\Temporary Internet Files\Content.IE5\XCPM2XB1\Pinky_and_the_Brain_podering_Critical_Thinking[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0" y="1064895"/>
            <a:ext cx="5680553" cy="51835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661091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9144000" cy="6740307"/>
          </a:xfrm>
          <a:prstGeom prst="rect">
            <a:avLst/>
          </a:prstGeom>
        </p:spPr>
        <p:txBody>
          <a:bodyPr wrap="square">
            <a:spAutoFit/>
          </a:bodyPr>
          <a:lstStyle/>
          <a:p>
            <a:pPr algn="ctr"/>
            <a:r>
              <a:rPr lang="en-US" b="1" dirty="0" smtClean="0"/>
              <a:t>WEEK 5 Cultural Receptivity </a:t>
            </a:r>
          </a:p>
          <a:p>
            <a:pPr algn="ctr"/>
            <a:r>
              <a:rPr lang="en-US" b="1" dirty="0" smtClean="0"/>
              <a:t>Complete the Cultural Proficiency Receptivity Scale</a:t>
            </a:r>
          </a:p>
          <a:p>
            <a:pPr algn="ctr"/>
            <a:endParaRPr lang="en-US" b="1" dirty="0" smtClean="0"/>
          </a:p>
          <a:p>
            <a:r>
              <a:rPr lang="en-US" dirty="0"/>
              <a:t>O</a:t>
            </a:r>
            <a:r>
              <a:rPr lang="en-US" dirty="0" smtClean="0"/>
              <a:t>pen this link to access the  CPRS scale:</a:t>
            </a:r>
          </a:p>
          <a:p>
            <a:r>
              <a:rPr lang="en-US" dirty="0" smtClean="0"/>
              <a:t>https://sakai.rutgers.edu/access/content/group/23889129-bde0-41b1-9ec3-6c1cae55dd35/HANDOUT Cultural Proficiency Receptivity Scale(1).pdf</a:t>
            </a:r>
          </a:p>
          <a:p>
            <a:endParaRPr lang="en-US" dirty="0" smtClean="0"/>
          </a:p>
          <a:p>
            <a:r>
              <a:rPr lang="en-US" b="1" dirty="0" smtClean="0"/>
              <a:t>Choose ONE of the 4 </a:t>
            </a:r>
            <a:r>
              <a:rPr lang="en-US" dirty="0" smtClean="0"/>
              <a:t>questions below to address in the Forum for Week 5.</a:t>
            </a:r>
          </a:p>
          <a:p>
            <a:endParaRPr lang="en-US" dirty="0" smtClean="0"/>
          </a:p>
          <a:p>
            <a:r>
              <a:rPr lang="en-US" b="1" dirty="0" smtClean="0"/>
              <a:t>Write a 100 word </a:t>
            </a:r>
            <a:r>
              <a:rPr lang="en-US" dirty="0" smtClean="0"/>
              <a:t>response and post by  THURSDAY 11:59 pm </a:t>
            </a:r>
          </a:p>
          <a:p>
            <a:endParaRPr lang="en-US" dirty="0" smtClean="0"/>
          </a:p>
          <a:p>
            <a:r>
              <a:rPr lang="en-US" dirty="0" smtClean="0"/>
              <a:t>A disproportionately high percentage of minorities have been identified with learning disabilities, mental retardation, and emotional and behavioral disorders. Why do you think this is the case?</a:t>
            </a:r>
          </a:p>
          <a:p>
            <a:endParaRPr lang="en-US" dirty="0" smtClean="0"/>
          </a:p>
          <a:p>
            <a:r>
              <a:rPr lang="en-US" dirty="0" smtClean="0"/>
              <a:t>Identify reasons standardized tests pose a challenge to ELL students? How might this affect a child’s placement into special education?</a:t>
            </a:r>
          </a:p>
          <a:p>
            <a:endParaRPr lang="en-US" dirty="0" smtClean="0"/>
          </a:p>
          <a:p>
            <a:r>
              <a:rPr lang="en-US" dirty="0" smtClean="0"/>
              <a:t>Determining whether a child has normal language acquisition issues or a learning disability can be a difficult process. Many questions must be answered before appropriate decisions can be made. Brainstorm a list of questions you would need answered about the student you might be assessing.</a:t>
            </a:r>
          </a:p>
          <a:p>
            <a:endParaRPr lang="en-US" dirty="0" smtClean="0"/>
          </a:p>
          <a:p>
            <a:r>
              <a:rPr lang="en-US" dirty="0" smtClean="0"/>
              <a:t>How did you feel about the CPRS questions, and your responses? Do you think this scale should be  given to all teachers?</a:t>
            </a:r>
            <a:endParaRPr lang="en-US" dirty="0"/>
          </a:p>
        </p:txBody>
      </p:sp>
    </p:spTree>
    <p:extLst>
      <p:ext uri="{BB962C8B-B14F-4D97-AF65-F5344CB8AC3E}">
        <p14:creationId xmlns:p14="http://schemas.microsoft.com/office/powerpoint/2010/main" val="36893186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254567826"/>
              </p:ext>
            </p:extLst>
          </p:nvPr>
        </p:nvGraphicFramePr>
        <p:xfrm>
          <a:off x="304800" y="304800"/>
          <a:ext cx="8686800" cy="5486400"/>
        </p:xfrm>
        <a:graphic>
          <a:graphicData uri="http://schemas.openxmlformats.org/drawingml/2006/table">
            <a:tbl>
              <a:tblPr/>
              <a:tblGrid>
                <a:gridCol w="8686800"/>
              </a:tblGrid>
              <a:tr h="1799844">
                <a:tc>
                  <a:txBody>
                    <a:bodyPr/>
                    <a:lstStyle/>
                    <a:p>
                      <a:pPr latinLnBrk="1"/>
                      <a:r>
                        <a:rPr lang="en-US" sz="2400" b="1" u="none" strike="noStrike" dirty="0">
                          <a:solidFill>
                            <a:srgbClr val="0064CD"/>
                          </a:solidFill>
                          <a:effectLst/>
                          <a:hlinkClick r:id="rId2" tooltip=" WEEK 2:The Opportunity of Adversity"/>
                        </a:rPr>
                        <a:t>WEEK 2:The Opportunity of Adversity</a:t>
                      </a:r>
                      <a:r>
                        <a:rPr lang="en-US" sz="2400" b="0" dirty="0">
                          <a:solidFill>
                            <a:srgbClr val="555555"/>
                          </a:solidFill>
                          <a:effectLst/>
                        </a:rPr>
                        <a:t> </a:t>
                      </a:r>
                      <a:endParaRPr lang="en-US" sz="2400" b="0" dirty="0" smtClean="0">
                        <a:solidFill>
                          <a:srgbClr val="555555"/>
                        </a:solidFill>
                        <a:effectLst/>
                      </a:endParaRPr>
                    </a:p>
                    <a:p>
                      <a:pPr latinLnBrk="1"/>
                      <a:endParaRPr lang="en-US" sz="2400" b="0" dirty="0" smtClean="0">
                        <a:solidFill>
                          <a:srgbClr val="555555"/>
                        </a:solidFill>
                        <a:effectLst/>
                      </a:endParaRPr>
                    </a:p>
                    <a:p>
                      <a:pPr latinLnBrk="1"/>
                      <a:r>
                        <a:rPr lang="en-US" sz="2400" dirty="0" smtClean="0">
                          <a:effectLst/>
                        </a:rPr>
                        <a:t>DUE </a:t>
                      </a:r>
                      <a:r>
                        <a:rPr lang="en-US" sz="2400" dirty="0">
                          <a:effectLst/>
                        </a:rPr>
                        <a:t>THURSDAY 1/29 View video and post reaction (open full description for link</a:t>
                      </a:r>
                      <a:r>
                        <a:rPr lang="en-US" sz="2400" dirty="0" smtClean="0">
                          <a:effectLst/>
                        </a:rPr>
                        <a:t>)</a:t>
                      </a:r>
                    </a:p>
                    <a:p>
                      <a:pPr latinLnBrk="1"/>
                      <a:endParaRPr lang="en-US" sz="2400" u="none" strike="noStrike" dirty="0" smtClean="0">
                        <a:solidFill>
                          <a:srgbClr val="0064CD"/>
                        </a:solidFill>
                        <a:effectLst/>
                      </a:endParaRPr>
                    </a:p>
                    <a:p>
                      <a:pPr latinLnBrk="1"/>
                      <a:r>
                        <a:rPr lang="en-US" sz="2400" b="1" u="none" strike="noStrike" dirty="0" smtClean="0">
                          <a:solidFill>
                            <a:srgbClr val="0064CD"/>
                          </a:solidFill>
                          <a:effectLst/>
                          <a:hlinkClick r:id="rId3"/>
                        </a:rPr>
                        <a:t>http://www.ted.com/talks/aimee_mullins_the_opportunity_of_adversity.html</a:t>
                      </a:r>
                      <a:endParaRPr lang="en-US" sz="2400" b="1" u="none" strike="noStrike" dirty="0" smtClean="0">
                        <a:solidFill>
                          <a:srgbClr val="0064CD"/>
                        </a:solidFill>
                        <a:effectLst/>
                      </a:endParaRPr>
                    </a:p>
                    <a:p>
                      <a:pPr latinLnBrk="1"/>
                      <a:endParaRPr lang="en-US" sz="2400" dirty="0">
                        <a:effectLst/>
                      </a:endParaRPr>
                    </a:p>
                    <a:p>
                      <a:pPr latinLnBrk="1"/>
                      <a:r>
                        <a:rPr lang="en-US" sz="2400" b="1" dirty="0">
                          <a:effectLst/>
                        </a:rPr>
                        <a:t>The thesaurus might equate "disabled" with synonyms like "useless" and "mutilated," but ground-breaking runner Aimee Mullins is out to redefine the word. Defying these associations, she shows how adversity — in her case, being born without shinbones — actually opens the door for human potential</a:t>
                      </a:r>
                      <a:r>
                        <a:rPr lang="en-US" sz="2400" b="1" dirty="0" smtClean="0">
                          <a:effectLst/>
                        </a:rPr>
                        <a:t>.</a:t>
                      </a:r>
                    </a:p>
                    <a:p>
                      <a:pPr latinLnBrk="1"/>
                      <a:endParaRPr lang="en-US" sz="2400" dirty="0">
                        <a:effectLst/>
                      </a:endParaRPr>
                    </a:p>
                    <a:p>
                      <a:pPr latinLnBrk="1"/>
                      <a:r>
                        <a:rPr lang="en-US" sz="2400" b="1" dirty="0">
                          <a:effectLst/>
                        </a:rPr>
                        <a:t>View the video and post a 100 </a:t>
                      </a:r>
                      <a:r>
                        <a:rPr lang="en-US" sz="2400" b="1" u="sng" dirty="0">
                          <a:effectLst/>
                        </a:rPr>
                        <a:t>minimum </a:t>
                      </a:r>
                      <a:r>
                        <a:rPr lang="en-US" sz="2400" b="1" dirty="0">
                          <a:effectLst/>
                        </a:rPr>
                        <a:t>word response .</a:t>
                      </a:r>
                      <a:endParaRPr lang="en-US" sz="2400" dirty="0">
                        <a:effectLst/>
                      </a:endParaRPr>
                    </a:p>
                  </a:txBody>
                  <a:tcPr marL="0" marR="0" marT="0" marB="0" anchor="ctr">
                    <a:lnL w="19050" cap="flat" cmpd="sng" algn="ctr">
                      <a:solidFill>
                        <a:srgbClr val="FFCC66"/>
                      </a:solidFill>
                      <a:prstDash val="solid"/>
                      <a:round/>
                      <a:headEnd type="none" w="med" len="med"/>
                      <a:tailEnd type="none" w="med" len="med"/>
                    </a:lnL>
                    <a:lnR>
                      <a:noFill/>
                    </a:lnR>
                    <a:lnT>
                      <a:noFill/>
                    </a:lnT>
                    <a:lnB>
                      <a:noFill/>
                    </a:lnB>
                  </a:tcPr>
                </a:tc>
              </a:tr>
            </a:tbl>
          </a:graphicData>
        </a:graphic>
      </p:graphicFrame>
      <p:pic>
        <p:nvPicPr>
          <p:cNvPr id="14337" name="Picture 1" descr="Topic Folde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35100" y="2933700"/>
            <a:ext cx="152400" cy="152400"/>
          </a:xfrm>
          <a:prstGeom prst="rect">
            <a:avLst/>
          </a:prstGeom>
          <a:noFill/>
          <a:extLst>
            <a:ext uri="{909E8E84-426E-40DD-AFC4-6F175D3DCCD1}">
              <a14:hiddenFill xmlns:a14="http://schemas.microsoft.com/office/drawing/2010/main">
                <a:solidFill>
                  <a:srgbClr val="FFFFFF"/>
                </a:solidFill>
              </a14:hiddenFill>
            </a:ext>
          </a:extLst>
        </p:spPr>
      </p:pic>
      <p:pic>
        <p:nvPicPr>
          <p:cNvPr id="14338" name="Picture 2" descr="Topic is in restricted availability mod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35100" y="2933700"/>
            <a:ext cx="152400" cy="152400"/>
          </a:xfrm>
          <a:prstGeom prst="rect">
            <a:avLst/>
          </a:prstGeom>
          <a:noFill/>
          <a:extLst>
            <a:ext uri="{909E8E84-426E-40DD-AFC4-6F175D3DCCD1}">
              <a14:hiddenFill xmlns:a14="http://schemas.microsoft.com/office/drawing/2010/main">
                <a:solidFill>
                  <a:srgbClr val="FFFFFF"/>
                </a:solidFill>
              </a14:hiddenFill>
            </a:ext>
          </a:extLst>
        </p:spPr>
      </p:pic>
      <p:pic>
        <p:nvPicPr>
          <p:cNvPr id="14339" name="Picture 3" descr="This forum is locked"/>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35100" y="2933700"/>
            <a:ext cx="152400" cy="152400"/>
          </a:xfrm>
          <a:prstGeom prst="rect">
            <a:avLst/>
          </a:prstGeom>
          <a:noFill/>
          <a:extLst>
            <a:ext uri="{909E8E84-426E-40DD-AFC4-6F175D3DCCD1}">
              <a14:hiddenFill xmlns:a14="http://schemas.microsoft.com/office/drawing/2010/main">
                <a:solidFill>
                  <a:srgbClr val="FFFFFF"/>
                </a:solidFill>
              </a14:hiddenFill>
            </a:ext>
          </a:extLst>
        </p:spPr>
      </p:pic>
      <p:pic>
        <p:nvPicPr>
          <p:cNvPr id="14340" name="Picture 4" descr="https://sakai.rutgers.edu/messageforums-tool/images/expand.gif?sakai.tool.placement.id=7ea057ac-0576-452f-9b87-4402547a83db"/>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435100" y="2933700"/>
            <a:ext cx="123825" cy="1238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2228960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3393749470"/>
              </p:ext>
            </p:extLst>
          </p:nvPr>
        </p:nvGraphicFramePr>
        <p:xfrm>
          <a:off x="0" y="152400"/>
          <a:ext cx="9157855" cy="6553200"/>
        </p:xfrm>
        <a:graphic>
          <a:graphicData uri="http://schemas.openxmlformats.org/drawingml/2006/table">
            <a:tbl>
              <a:tblPr/>
              <a:tblGrid>
                <a:gridCol w="9157855"/>
              </a:tblGrid>
              <a:tr h="6553200">
                <a:tc>
                  <a:txBody>
                    <a:bodyPr/>
                    <a:lstStyle/>
                    <a:p>
                      <a:pPr fontAlgn="t"/>
                      <a:r>
                        <a:rPr lang="en-US" sz="1200" u="none" strike="noStrike" dirty="0">
                          <a:solidFill>
                            <a:srgbClr val="0064CD"/>
                          </a:solidFill>
                          <a:effectLst/>
                        </a:rPr>
                        <a:t/>
                      </a:r>
                      <a:br>
                        <a:rPr lang="en-US" sz="1200" u="none" strike="noStrike" dirty="0">
                          <a:solidFill>
                            <a:srgbClr val="0064CD"/>
                          </a:solidFill>
                          <a:effectLst/>
                        </a:rPr>
                      </a:br>
                      <a:r>
                        <a:rPr lang="en-US" sz="1600" b="1" u="none" strike="noStrike" dirty="0">
                          <a:solidFill>
                            <a:srgbClr val="0064CD"/>
                          </a:solidFill>
                          <a:effectLst/>
                          <a:hlinkClick r:id="rId2" tooltip=" Aimee Mullins - Embracing Adversity "/>
                        </a:rPr>
                        <a:t>Aimee Mullins - Embracing Adversity </a:t>
                      </a:r>
                      <a:r>
                        <a:rPr lang="en-US" sz="1600" dirty="0">
                          <a:effectLst/>
                        </a:rPr>
                        <a:t/>
                      </a:r>
                      <a:br>
                        <a:rPr lang="en-US" sz="1600" dirty="0">
                          <a:effectLst/>
                        </a:rPr>
                      </a:br>
                      <a:r>
                        <a:rPr lang="en-US" sz="1600" b="0" u="none" strike="noStrike" dirty="0">
                          <a:solidFill>
                            <a:srgbClr val="0064CD"/>
                          </a:solidFill>
                          <a:effectLst/>
                          <a:hlinkClick r:id="rId2" tooltip=" Hailey Morelos (hsm44)"/>
                        </a:rPr>
                        <a:t>Hailey Morelos (hsm44)</a:t>
                      </a:r>
                      <a:r>
                        <a:rPr lang="en-US" sz="1600" b="0" dirty="0">
                          <a:solidFill>
                            <a:srgbClr val="555555"/>
                          </a:solidFill>
                          <a:effectLst/>
                        </a:rPr>
                        <a:t> (Jan 26, 2015 3:46 PM) </a:t>
                      </a:r>
                      <a:r>
                        <a:rPr lang="en-US" sz="1600" dirty="0">
                          <a:effectLst/>
                        </a:rPr>
                        <a:t>- Read by: 17</a:t>
                      </a:r>
                      <a:r>
                        <a:rPr lang="en-US" sz="1600" dirty="0">
                          <a:solidFill>
                            <a:srgbClr val="CCCCCC"/>
                          </a:solidFill>
                          <a:effectLst/>
                        </a:rPr>
                        <a:t> | </a:t>
                      </a:r>
                      <a:r>
                        <a:rPr lang="en-US" sz="1600" u="none" strike="noStrike" dirty="0">
                          <a:solidFill>
                            <a:srgbClr val="0064CD"/>
                          </a:solidFill>
                          <a:effectLst/>
                          <a:hlinkClick r:id="rId3"/>
                        </a:rPr>
                        <a:t>Email</a:t>
                      </a:r>
                      <a:r>
                        <a:rPr lang="en-US" sz="1600" dirty="0">
                          <a:solidFill>
                            <a:srgbClr val="CCCCCC"/>
                          </a:solidFill>
                          <a:effectLst/>
                        </a:rPr>
                        <a:t> | </a:t>
                      </a:r>
                      <a:r>
                        <a:rPr lang="en-US" sz="1600" u="none" strike="noStrike" dirty="0">
                          <a:solidFill>
                            <a:srgbClr val="0064CD"/>
                          </a:solidFill>
                          <a:effectLst/>
                          <a:hlinkClick r:id="rId4"/>
                        </a:rPr>
                        <a:t>Grade</a:t>
                      </a:r>
                      <a:r>
                        <a:rPr lang="en-US" sz="1600" dirty="0">
                          <a:solidFill>
                            <a:srgbClr val="CCCCCC"/>
                          </a:solidFill>
                          <a:effectLst/>
                        </a:rPr>
                        <a:t> |</a:t>
                      </a:r>
                      <a:endParaRPr lang="en-US" sz="1600" dirty="0">
                        <a:effectLst/>
                      </a:endParaRPr>
                    </a:p>
                    <a:p>
                      <a:pPr fontAlgn="t"/>
                      <a:r>
                        <a:rPr lang="en-US" sz="1600" dirty="0">
                          <a:effectLst/>
                        </a:rPr>
                        <a:t>     Using the word disabled, disables ourselves from seeing the true potential everyone.  The term disability should be used only in context and not as a character trait of someone.  As Aimee Mullins was reading the research she has done on the definition of disabled and the words such as incompetent, lame, helpless, useless, done-for, etc. I felt myself tense up with disgust and hurt from these senseless words being used for perfectly capable people.  The antonyms were the complete opposite and it seemed like, according to Webster dictionary, that someone who is disabled cannot be the opposite such as healthy, strong and capable. I was appalled with the “updated” revision of the entry, still including words such as lame, sick, unfit, unhealthy, and unwell. It is disgusting that as a society, and as dictionaries in themselves, have put such a negative label on the word disabled.  That there seems to be no hope for those who may use a wheelchair or have a learning disability.  That some people still, despite the turning of centuries that they are helpless and useless.  The words we set for ourselves have so much impact on our language and views set they are merely a bunch of letters put together.  I admire Mullins point about seeing adversity as natural and embracing it.  It is common for people with physical disabilities to be treated pitifully, but adversity can be in among all of us.  Each of us could be dealing with an emotional struggle that is behind closed doors.  We feel ashamed because of the label that society puts on us so we hold back our feelings fear of having to conflict with the issue.  As an adapted ability, we should acknowledge and not challenge adversity as a point of evolving. Mullins opened up my heart and strengthened my views and faith in everyone regardless of individual challenge.  “All you need is one person to show you the epiphany of your power and you’re off”.  This quote by Aimee Mullins speaks directly to myself and my career and life goals.  I set off in this career to be that one person that opens doors for children since I once had a door held opened for me when I was in elementary school. Mullins reassured me that I am in the right career field and that I can successfully be that light and hope in children’s eyes.</a:t>
                      </a:r>
                    </a:p>
                  </a:txBody>
                  <a:tcPr marL="0" marR="0" marT="0" marB="0">
                    <a:lnL w="19050" cap="flat" cmpd="sng" algn="ctr">
                      <a:solidFill>
                        <a:srgbClr val="6699DD"/>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r>
            </a:tbl>
          </a:graphicData>
        </a:graphic>
      </p:graphicFrame>
      <p:sp>
        <p:nvSpPr>
          <p:cNvPr id="3" name="AutoShape 1" descr="Hailey Morelos (hsm44)"/>
          <p:cNvSpPr>
            <a:spLocks noChangeAspect="1" noChangeArrowheads="1"/>
          </p:cNvSpPr>
          <p:nvPr/>
        </p:nvSpPr>
        <p:spPr bwMode="auto">
          <a:xfrm>
            <a:off x="2001838" y="14478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87838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Owner\AppData\Local\Microsoft\Windows\Temporary Internet Files\Content.IE5\XCPM2XB1\thinking[1].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67001" y="1816676"/>
            <a:ext cx="4629302" cy="4497036"/>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914400" y="669575"/>
            <a:ext cx="8229600" cy="1077218"/>
          </a:xfrm>
          <a:prstGeom prst="rect">
            <a:avLst/>
          </a:prstGeom>
          <a:noFill/>
        </p:spPr>
        <p:txBody>
          <a:bodyPr wrap="square" rtlCol="0">
            <a:spAutoFit/>
          </a:bodyPr>
          <a:lstStyle/>
          <a:p>
            <a:r>
              <a:rPr lang="en-US" sz="3200" b="1" dirty="0" smtClean="0"/>
              <a:t>How can we promote deeper thinking in our courses</a:t>
            </a:r>
            <a:r>
              <a:rPr lang="en-US" sz="3200" dirty="0" smtClean="0"/>
              <a:t>?</a:t>
            </a:r>
            <a:endParaRPr lang="en-US" sz="3200" dirty="0"/>
          </a:p>
        </p:txBody>
      </p:sp>
    </p:spTree>
    <p:extLst>
      <p:ext uri="{BB962C8B-B14F-4D97-AF65-F5344CB8AC3E}">
        <p14:creationId xmlns:p14="http://schemas.microsoft.com/office/powerpoint/2010/main" val="283772928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116604293"/>
              </p:ext>
            </p:extLst>
          </p:nvPr>
        </p:nvGraphicFramePr>
        <p:xfrm>
          <a:off x="152400" y="152400"/>
          <a:ext cx="8839200" cy="6808694"/>
        </p:xfrm>
        <a:graphic>
          <a:graphicData uri="http://schemas.openxmlformats.org/drawingml/2006/table">
            <a:tbl>
              <a:tblPr/>
              <a:tblGrid>
                <a:gridCol w="8839200"/>
              </a:tblGrid>
              <a:tr h="2505635">
                <a:tc>
                  <a:txBody>
                    <a:bodyPr/>
                    <a:lstStyle/>
                    <a:p>
                      <a:pPr fontAlgn="t"/>
                      <a:r>
                        <a:rPr lang="en-US" sz="1400" b="1" u="none" strike="noStrike" dirty="0">
                          <a:solidFill>
                            <a:srgbClr val="0064CD"/>
                          </a:solidFill>
                          <a:effectLst/>
                          <a:hlinkClick r:id="rId2" tooltip=" Adversity"/>
                        </a:rPr>
                        <a:t>Adversity</a:t>
                      </a:r>
                      <a:r>
                        <a:rPr lang="en-US" sz="1400" dirty="0">
                          <a:effectLst/>
                        </a:rPr>
                        <a:t/>
                      </a:r>
                      <a:br>
                        <a:rPr lang="en-US" sz="1400" dirty="0">
                          <a:effectLst/>
                        </a:rPr>
                      </a:br>
                      <a:r>
                        <a:rPr lang="en-US" sz="1400" b="0" u="none" strike="noStrike" dirty="0">
                          <a:solidFill>
                            <a:srgbClr val="0064CD"/>
                          </a:solidFill>
                          <a:effectLst/>
                          <a:hlinkClick r:id="rId2" tooltip=" Katelyn Barok (kmb396)"/>
                        </a:rPr>
                        <a:t>Katelyn </a:t>
                      </a:r>
                      <a:r>
                        <a:rPr lang="en-US" sz="1400" b="0" u="none" strike="noStrike" dirty="0" err="1">
                          <a:solidFill>
                            <a:srgbClr val="0064CD"/>
                          </a:solidFill>
                          <a:effectLst/>
                          <a:hlinkClick r:id="rId2" tooltip=" Katelyn Barok (kmb396)"/>
                        </a:rPr>
                        <a:t>Barok</a:t>
                      </a:r>
                      <a:r>
                        <a:rPr lang="en-US" sz="1400" b="0" u="none" strike="noStrike" dirty="0">
                          <a:solidFill>
                            <a:srgbClr val="0064CD"/>
                          </a:solidFill>
                          <a:effectLst/>
                          <a:hlinkClick r:id="rId2" tooltip=" Katelyn Barok (kmb396)"/>
                        </a:rPr>
                        <a:t> (kmb396)</a:t>
                      </a:r>
                      <a:r>
                        <a:rPr lang="en-US" sz="1400" b="0" dirty="0">
                          <a:solidFill>
                            <a:srgbClr val="555555"/>
                          </a:solidFill>
                          <a:effectLst/>
                        </a:rPr>
                        <a:t> (Jan 25, 2015 3:10 PM) </a:t>
                      </a:r>
                      <a:r>
                        <a:rPr lang="en-US" sz="1400" dirty="0">
                          <a:effectLst/>
                        </a:rPr>
                        <a:t>- Read by: 19</a:t>
                      </a:r>
                      <a:r>
                        <a:rPr lang="en-US" sz="1400" dirty="0">
                          <a:solidFill>
                            <a:srgbClr val="CCCCCC"/>
                          </a:solidFill>
                          <a:effectLst/>
                        </a:rPr>
                        <a:t> | </a:t>
                      </a:r>
                      <a:r>
                        <a:rPr lang="en-US" sz="1400" u="none" strike="noStrike" dirty="0">
                          <a:solidFill>
                            <a:srgbClr val="0064CD"/>
                          </a:solidFill>
                          <a:effectLst/>
                          <a:hlinkClick r:id="rId3"/>
                        </a:rPr>
                        <a:t>Email</a:t>
                      </a:r>
                      <a:r>
                        <a:rPr lang="en-US" sz="1400" dirty="0">
                          <a:solidFill>
                            <a:srgbClr val="CCCCCC"/>
                          </a:solidFill>
                          <a:effectLst/>
                        </a:rPr>
                        <a:t> | </a:t>
                      </a:r>
                      <a:r>
                        <a:rPr lang="en-US" sz="1400" u="none" strike="noStrike" dirty="0">
                          <a:solidFill>
                            <a:srgbClr val="0064CD"/>
                          </a:solidFill>
                          <a:effectLst/>
                          <a:hlinkClick r:id="rId4"/>
                        </a:rPr>
                        <a:t>Grade</a:t>
                      </a:r>
                      <a:r>
                        <a:rPr lang="en-US" sz="1400" dirty="0">
                          <a:solidFill>
                            <a:srgbClr val="CCCCCC"/>
                          </a:solidFill>
                          <a:effectLst/>
                        </a:rPr>
                        <a:t> |</a:t>
                      </a:r>
                      <a:endParaRPr lang="en-US" sz="1400" dirty="0">
                        <a:effectLst/>
                      </a:endParaRPr>
                    </a:p>
                    <a:p>
                      <a:pPr fontAlgn="t"/>
                      <a:r>
                        <a:rPr lang="en-US" sz="1400" dirty="0">
                          <a:effectLst/>
                        </a:rPr>
                        <a:t>At the start of Aimee Mullins video, I was surprised to see the definition of the word disabled and what it meant not knowing of course that it was the 1980s version of it, but then when she read the updated one it just was not any better. It was sad to see language does effect our thinking and that definition makes that very evident. However, I loved </a:t>
                      </a:r>
                      <a:r>
                        <a:rPr lang="en-US" sz="1400" dirty="0" err="1">
                          <a:effectLst/>
                        </a:rPr>
                        <a:t>Aimme</a:t>
                      </a:r>
                      <a:r>
                        <a:rPr lang="en-US" sz="1400" dirty="0">
                          <a:effectLst/>
                        </a:rPr>
                        <a:t> Mullins new way of thinking and her definition that she produced that is what should be known to people. This little change can make people feel enabled. I also liked how she spoke about adversity, which any person can relate too, and understand how hard it was for one to overcome. As an aspiring teacher, I can be that person to hand any of students that key to open the door for themselves. I can be that one person to instill spirit into that child that makes them succeed just like </a:t>
                      </a:r>
                      <a:r>
                        <a:rPr lang="en-US" sz="1400" dirty="0" err="1">
                          <a:effectLst/>
                        </a:rPr>
                        <a:t>Aimme</a:t>
                      </a:r>
                      <a:r>
                        <a:rPr lang="en-US" sz="1400" dirty="0">
                          <a:effectLst/>
                        </a:rPr>
                        <a:t> Mullins had that one person who opened so many doors for her. All this can be achievable by starting inside the four walls of a classroom makes it that much more exciting to inform and impact the lives of others.</a:t>
                      </a:r>
                    </a:p>
                  </a:txBody>
                  <a:tcPr marL="0" marR="0" marT="0" marB="0">
                    <a:lnL w="19050" cap="flat" cmpd="sng" algn="ctr">
                      <a:solidFill>
                        <a:srgbClr val="6699DD"/>
                      </a:solidFill>
                      <a:prstDash val="solid"/>
                      <a:round/>
                      <a:headEnd type="none" w="med" len="med"/>
                      <a:tailEnd type="none" w="med" len="med"/>
                    </a:lnL>
                    <a:lnR w="9525" cap="flat" cmpd="sng" algn="ctr">
                      <a:solidFill>
                        <a:srgbClr val="C0C0C0"/>
                      </a:solidFill>
                      <a:prstDash val="solid"/>
                      <a:round/>
                      <a:headEnd type="none" w="med" len="med"/>
                      <a:tailEnd type="none" w="med" len="med"/>
                    </a:lnR>
                    <a:lnT w="9525" cap="flat" cmpd="sng" algn="ctr">
                      <a:solidFill>
                        <a:srgbClr val="C0C0C0"/>
                      </a:solidFill>
                      <a:prstDash val="solid"/>
                      <a:round/>
                      <a:headEnd type="none" w="med" len="med"/>
                      <a:tailEnd type="none" w="med" len="med"/>
                    </a:lnT>
                    <a:lnB w="9525" cap="flat" cmpd="sng" algn="ctr">
                      <a:solidFill>
                        <a:srgbClr val="C0C0C0"/>
                      </a:solidFill>
                      <a:prstDash val="solid"/>
                      <a:round/>
                      <a:headEnd type="none" w="med" len="med"/>
                      <a:tailEnd type="none" w="med" len="med"/>
                    </a:lnB>
                    <a:solidFill>
                      <a:srgbClr val="FFFFFF"/>
                    </a:solidFill>
                  </a:tcPr>
                </a:tc>
              </a:tr>
              <a:tr h="3083859">
                <a:tc>
                  <a:txBody>
                    <a:bodyPr/>
                    <a:lstStyle/>
                    <a:p>
                      <a:pPr algn="ctr" fontAlgn="t"/>
                      <a:r>
                        <a:rPr lang="en-US" sz="1400" b="1" u="none" strike="noStrike" dirty="0">
                          <a:solidFill>
                            <a:srgbClr val="0064CD"/>
                          </a:solidFill>
                          <a:effectLst/>
                          <a:hlinkClick r:id="rId2" tooltip=" Re: Adversity "/>
                        </a:rPr>
                        <a:t>Re: Adversity </a:t>
                      </a:r>
                      <a:r>
                        <a:rPr lang="en-US" sz="1400" dirty="0">
                          <a:effectLst/>
                        </a:rPr>
                        <a:t/>
                      </a:r>
                      <a:br>
                        <a:rPr lang="en-US" sz="1400" dirty="0">
                          <a:effectLst/>
                        </a:rPr>
                      </a:br>
                      <a:r>
                        <a:rPr lang="en-US" sz="1400" b="0" u="none" strike="noStrike" dirty="0">
                          <a:solidFill>
                            <a:srgbClr val="0064CD"/>
                          </a:solidFill>
                          <a:effectLst/>
                          <a:hlinkClick r:id="rId2" tooltip=" Hailey Morelos (hsm44)"/>
                        </a:rPr>
                        <a:t>Hailey Morelos (hsm44)</a:t>
                      </a:r>
                      <a:r>
                        <a:rPr lang="en-US" sz="1400" b="0" dirty="0">
                          <a:solidFill>
                            <a:srgbClr val="555555"/>
                          </a:solidFill>
                          <a:effectLst/>
                        </a:rPr>
                        <a:t> (Jan 26, 2015 3:56 PM) </a:t>
                      </a:r>
                      <a:r>
                        <a:rPr lang="en-US" sz="1400" dirty="0">
                          <a:effectLst/>
                        </a:rPr>
                        <a:t>- Read by: 14</a:t>
                      </a:r>
                      <a:r>
                        <a:rPr lang="en-US" sz="1400" dirty="0">
                          <a:solidFill>
                            <a:srgbClr val="CCCCCC"/>
                          </a:solidFill>
                          <a:effectLst/>
                        </a:rPr>
                        <a:t> | </a:t>
                      </a:r>
                      <a:r>
                        <a:rPr lang="en-US" sz="1400" u="none" strike="noStrike" dirty="0">
                          <a:solidFill>
                            <a:srgbClr val="0064CD"/>
                          </a:solidFill>
                          <a:effectLst/>
                          <a:hlinkClick r:id="rId5"/>
                        </a:rPr>
                        <a:t>Email</a:t>
                      </a:r>
                      <a:r>
                        <a:rPr lang="en-US" sz="1400" dirty="0">
                          <a:solidFill>
                            <a:srgbClr val="CCCCCC"/>
                          </a:solidFill>
                          <a:effectLst/>
                        </a:rPr>
                        <a:t> | </a:t>
                      </a:r>
                      <a:r>
                        <a:rPr lang="en-US" sz="1400" u="none" strike="noStrike" dirty="0">
                          <a:solidFill>
                            <a:srgbClr val="0064CD"/>
                          </a:solidFill>
                          <a:effectLst/>
                          <a:hlinkClick r:id="rId6"/>
                        </a:rPr>
                        <a:t>Grade</a:t>
                      </a:r>
                      <a:r>
                        <a:rPr lang="en-US" sz="1400" dirty="0">
                          <a:solidFill>
                            <a:srgbClr val="CCCCCC"/>
                          </a:solidFill>
                          <a:effectLst/>
                        </a:rPr>
                        <a:t> |</a:t>
                      </a:r>
                      <a:endParaRPr lang="en-US" sz="1400" dirty="0">
                        <a:effectLst/>
                      </a:endParaRPr>
                    </a:p>
                    <a:p>
                      <a:pPr algn="ctr" fontAlgn="t"/>
                      <a:r>
                        <a:rPr lang="en-US" sz="1400" dirty="0">
                          <a:effectLst/>
                        </a:rPr>
                        <a:t>Katelyn,</a:t>
                      </a:r>
                    </a:p>
                    <a:p>
                      <a:pPr algn="ctr" fontAlgn="t"/>
                      <a:r>
                        <a:rPr lang="en-US" sz="1400" dirty="0">
                          <a:effectLst/>
                        </a:rPr>
                        <a:t>I think it is amazing that we can sometimes be ignorant with our words, yet words can also empower us. I decided to look up the definition of disabled for myself and this is what Webster Dictionary defines disabled as: "incapacitated by illness or injury; </a:t>
                      </a:r>
                      <a:r>
                        <a:rPr lang="en-US" sz="1400" i="1" dirty="0">
                          <a:effectLst/>
                        </a:rPr>
                        <a:t>also</a:t>
                      </a:r>
                      <a:r>
                        <a:rPr lang="en-US" sz="1400" dirty="0">
                          <a:effectLst/>
                        </a:rPr>
                        <a:t> </a:t>
                      </a:r>
                      <a:r>
                        <a:rPr lang="en-US" sz="1400" b="1" dirty="0">
                          <a:effectLst/>
                        </a:rPr>
                        <a:t>:</a:t>
                      </a:r>
                      <a:r>
                        <a:rPr lang="en-US" sz="1400" dirty="0">
                          <a:effectLst/>
                        </a:rPr>
                        <a:t>  physically or mentally impaired in a way that substantially limits activity especially in relation to employment or education" (Webster).   I specifically looked up the definition of incapacitated, simply because the tem is negative and found that definition as "deprived of strength or power; debilitated" (Oxford Dictionaries). This is a perfect example of Mullins point of how our words hold so much power and are ultimately crippling ourselves more than the actual "disability" that someone might have. I would like to note the synonym listed related to the word Disabled, exceptional. I believe exceptional should be used in place of disability because it does not give a negative connotation.  It places faith in the label of the person and does not label a person "incompetent" or "unwilling".</a:t>
                      </a:r>
                    </a:p>
                    <a:p>
                      <a:pPr algn="ctr" fontAlgn="t"/>
                      <a:r>
                        <a:rPr lang="en-US" sz="1400" u="none" strike="noStrike" dirty="0">
                          <a:solidFill>
                            <a:srgbClr val="0064CD"/>
                          </a:solidFill>
                          <a:effectLst/>
                          <a:hlinkClick r:id="rId7"/>
                        </a:rPr>
                        <a:t>http://www.merriam-webster.com/dictionary/disabled</a:t>
                      </a:r>
                      <a:endParaRPr lang="en-US" sz="1400" dirty="0">
                        <a:effectLst/>
                      </a:endParaRPr>
                    </a:p>
                    <a:p>
                      <a:pPr algn="ctr" fontAlgn="t"/>
                      <a:r>
                        <a:rPr lang="en-US" sz="1400" u="none" strike="noStrike" dirty="0">
                          <a:solidFill>
                            <a:srgbClr val="0064CD"/>
                          </a:solidFill>
                          <a:effectLst/>
                          <a:hlinkClick r:id="rId8"/>
                        </a:rPr>
                        <a:t>http://www.oxforddictionaries.com/us/</a:t>
                      </a:r>
                      <a:endParaRPr lang="en-US" sz="1400" dirty="0">
                        <a:effectLst/>
                      </a:endParaRPr>
                    </a:p>
                  </a:txBody>
                  <a:tcPr marL="0" marR="0" marT="0" marB="0">
                    <a:lnL>
                      <a:noFill/>
                    </a:lnL>
                    <a:lnR>
                      <a:noFill/>
                    </a:lnR>
                    <a:lnT w="9525" cap="flat" cmpd="sng" algn="ctr">
                      <a:solidFill>
                        <a:srgbClr val="C0C0C0"/>
                      </a:solidFill>
                      <a:prstDash val="solid"/>
                      <a:round/>
                      <a:headEnd type="none" w="med" len="med"/>
                      <a:tailEnd type="none" w="med" len="med"/>
                    </a:lnT>
                    <a:lnB>
                      <a:noFill/>
                    </a:lnB>
                  </a:tcPr>
                </a:tc>
              </a:tr>
              <a:tr h="963706">
                <a:tc>
                  <a:txBody>
                    <a:bodyPr/>
                    <a:lstStyle/>
                    <a:p>
                      <a:pPr algn="ctr" fontAlgn="t"/>
                      <a:r>
                        <a:rPr lang="en-US" sz="1600" b="1" u="none" strike="noStrike" dirty="0">
                          <a:solidFill>
                            <a:srgbClr val="0064CD"/>
                          </a:solidFill>
                          <a:effectLst/>
                          <a:hlinkClick r:id="rId2" tooltip=" Re: Adversity "/>
                        </a:rPr>
                        <a:t>Re: Adversity </a:t>
                      </a:r>
                      <a:r>
                        <a:rPr lang="en-US" sz="1600" dirty="0">
                          <a:effectLst/>
                        </a:rPr>
                        <a:t/>
                      </a:r>
                      <a:br>
                        <a:rPr lang="en-US" sz="1600" dirty="0">
                          <a:effectLst/>
                        </a:rPr>
                      </a:br>
                      <a:r>
                        <a:rPr lang="en-US" sz="1600" b="0" u="none" strike="noStrike" dirty="0">
                          <a:solidFill>
                            <a:srgbClr val="0064CD"/>
                          </a:solidFill>
                          <a:effectLst/>
                          <a:hlinkClick r:id="rId2" tooltip=" Margaret Robinson (mar551)"/>
                        </a:rPr>
                        <a:t>Margaret Robinson (mar551)</a:t>
                      </a:r>
                      <a:r>
                        <a:rPr lang="en-US" sz="1600" b="0" dirty="0">
                          <a:solidFill>
                            <a:srgbClr val="555555"/>
                          </a:solidFill>
                          <a:effectLst/>
                        </a:rPr>
                        <a:t> (Jan 29, 2015 10:19 AM) </a:t>
                      </a:r>
                      <a:r>
                        <a:rPr lang="en-US" sz="1600" dirty="0">
                          <a:effectLst/>
                        </a:rPr>
                        <a:t>- Read by: 7</a:t>
                      </a:r>
                      <a:r>
                        <a:rPr lang="en-US" sz="1600" dirty="0">
                          <a:solidFill>
                            <a:srgbClr val="CCCCCC"/>
                          </a:solidFill>
                          <a:effectLst/>
                        </a:rPr>
                        <a:t> | </a:t>
                      </a:r>
                      <a:r>
                        <a:rPr lang="en-US" sz="1600" u="none" strike="noStrike" dirty="0">
                          <a:solidFill>
                            <a:srgbClr val="0064CD"/>
                          </a:solidFill>
                          <a:effectLst/>
                          <a:hlinkClick r:id="rId9"/>
                        </a:rPr>
                        <a:t>Email</a:t>
                      </a:r>
                      <a:r>
                        <a:rPr lang="en-US" sz="1600" dirty="0">
                          <a:solidFill>
                            <a:srgbClr val="CCCCCC"/>
                          </a:solidFill>
                          <a:effectLst/>
                        </a:rPr>
                        <a:t> | </a:t>
                      </a:r>
                      <a:r>
                        <a:rPr lang="en-US" sz="1600" u="none" strike="noStrike" dirty="0">
                          <a:solidFill>
                            <a:srgbClr val="0064CD"/>
                          </a:solidFill>
                          <a:effectLst/>
                          <a:hlinkClick r:id="rId10"/>
                        </a:rPr>
                        <a:t>Grade</a:t>
                      </a:r>
                      <a:r>
                        <a:rPr lang="en-US" sz="1600" dirty="0">
                          <a:solidFill>
                            <a:srgbClr val="CCCCCC"/>
                          </a:solidFill>
                          <a:effectLst/>
                        </a:rPr>
                        <a:t> |</a:t>
                      </a:r>
                      <a:endParaRPr lang="en-US" sz="1600" dirty="0">
                        <a:effectLst/>
                      </a:endParaRPr>
                    </a:p>
                    <a:p>
                      <a:pPr algn="ctr" fontAlgn="t"/>
                      <a:r>
                        <a:rPr lang="en-US" sz="1600" dirty="0">
                          <a:effectLst/>
                        </a:rPr>
                        <a:t>I love that you talked about the word exceptional should be used in place of disability.  Positive attitudes will go a long way in schools if we all take approach.</a:t>
                      </a:r>
                    </a:p>
                    <a:p>
                      <a:pPr algn="ctr" fontAlgn="t"/>
                      <a:r>
                        <a:rPr lang="en-US" sz="1600" dirty="0">
                          <a:effectLst/>
                        </a:rPr>
                        <a:t> </a:t>
                      </a:r>
                    </a:p>
                  </a:txBody>
                  <a:tcPr marL="0" marR="0" marT="0" marB="0">
                    <a:lnL>
                      <a:noFill/>
                    </a:lnL>
                    <a:lnR>
                      <a:noFill/>
                    </a:lnR>
                    <a:lnT>
                      <a:noFill/>
                    </a:lnT>
                    <a:lnB>
                      <a:noFill/>
                    </a:lnB>
                  </a:tcPr>
                </a:tc>
              </a:tr>
            </a:tbl>
          </a:graphicData>
        </a:graphic>
      </p:graphicFrame>
      <p:sp>
        <p:nvSpPr>
          <p:cNvPr id="3" name="AutoShape 1" descr="Hailey Morelos (hsm44)"/>
          <p:cNvSpPr>
            <a:spLocks noChangeAspect="1" noChangeArrowheads="1"/>
          </p:cNvSpPr>
          <p:nvPr/>
        </p:nvSpPr>
        <p:spPr bwMode="auto">
          <a:xfrm>
            <a:off x="2751138" y="14478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 name="AutoShape 2" descr="Margaret Robinson (mar551)"/>
          <p:cNvSpPr>
            <a:spLocks noChangeAspect="1" noChangeArrowheads="1"/>
          </p:cNvSpPr>
          <p:nvPr/>
        </p:nvSpPr>
        <p:spPr bwMode="auto">
          <a:xfrm>
            <a:off x="2751138" y="14478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9523280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C:\Users\Owner\AppData\Local\Microsoft\Windows\Temporary Internet Files\Content.IE5\XCPM2XB1\img8[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7240" y="0"/>
            <a:ext cx="7049519"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105902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9" name="Picture 3" descr="C:\Users\Owner\AppData\Local\Microsoft\Windows\Temporary Internet Files\Content.IE5\X09MVY4S\7[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550086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loomin' Apps - Kathy Schrock's Guide to Everything - Google Chrom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332737"/>
            <a:ext cx="9144000" cy="4922675"/>
          </a:xfrm>
          <a:prstGeom prst="rect">
            <a:avLst/>
          </a:prstGeom>
        </p:spPr>
      </p:pic>
      <p:sp>
        <p:nvSpPr>
          <p:cNvPr id="3" name="TextBox 2"/>
          <p:cNvSpPr txBox="1"/>
          <p:nvPr/>
        </p:nvSpPr>
        <p:spPr>
          <a:xfrm>
            <a:off x="533400" y="378630"/>
            <a:ext cx="8382000" cy="954107"/>
          </a:xfrm>
          <a:prstGeom prst="rect">
            <a:avLst/>
          </a:prstGeom>
          <a:noFill/>
        </p:spPr>
        <p:txBody>
          <a:bodyPr wrap="square" rtlCol="0">
            <a:spAutoFit/>
          </a:bodyPr>
          <a:lstStyle/>
          <a:p>
            <a:pPr algn="ctr"/>
            <a:r>
              <a:rPr lang="en-US" sz="2800" dirty="0" smtClean="0">
                <a:hlinkClick r:id="rId3"/>
              </a:rPr>
              <a:t>http://www.schrockguide.net/bloomin-apps.html</a:t>
            </a:r>
            <a:endParaRPr lang="en-US" sz="2800" dirty="0" smtClean="0"/>
          </a:p>
          <a:p>
            <a:pPr algn="ctr"/>
            <a:endParaRPr lang="en-US" sz="2800" dirty="0"/>
          </a:p>
        </p:txBody>
      </p:sp>
    </p:spTree>
    <p:extLst>
      <p:ext uri="{BB962C8B-B14F-4D97-AF65-F5344CB8AC3E}">
        <p14:creationId xmlns:p14="http://schemas.microsoft.com/office/powerpoint/2010/main" val="365389237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normAutofit fontScale="90000"/>
          </a:bodyPr>
          <a:lstStyle/>
          <a:p>
            <a:pPr eaLnBrk="1" hangingPunct="1"/>
            <a:r>
              <a:rPr lang="en-US" altLang="en-US" sz="3800" smtClean="0"/>
              <a:t>Teaching Strategies that Promote Critical Thinking</a:t>
            </a:r>
          </a:p>
        </p:txBody>
      </p:sp>
      <p:sp>
        <p:nvSpPr>
          <p:cNvPr id="110595" name="Rectangle 3"/>
          <p:cNvSpPr>
            <a:spLocks noGrp="1" noChangeArrowheads="1"/>
          </p:cNvSpPr>
          <p:nvPr>
            <p:ph type="body" idx="1"/>
          </p:nvPr>
        </p:nvSpPr>
        <p:spPr/>
        <p:txBody>
          <a:bodyPr/>
          <a:lstStyle/>
          <a:p>
            <a:pPr eaLnBrk="1" hangingPunct="1"/>
            <a:r>
              <a:rPr lang="en-US" altLang="en-US" smtClean="0"/>
              <a:t>Get students to keep journals on their reactions and evaluations of what they read for class</a:t>
            </a:r>
          </a:p>
          <a:p>
            <a:pPr eaLnBrk="1" hangingPunct="1"/>
            <a:r>
              <a:rPr lang="en-US" altLang="en-US" smtClean="0"/>
              <a:t>Create problem-solving exercises and get students to work collaboratively</a:t>
            </a:r>
          </a:p>
          <a:p>
            <a:pPr eaLnBrk="1" hangingPunct="1"/>
            <a:r>
              <a:rPr lang="en-US" altLang="en-US" smtClean="0"/>
              <a:t>Give students essays to write that ask them to interpret, synthesize, analyze, and evaluate material</a:t>
            </a:r>
          </a:p>
          <a:p>
            <a:pPr eaLnBrk="1" hangingPunct="1">
              <a:buFont typeface="Wingdings" pitchFamily="2" charset="2"/>
              <a:buNone/>
            </a:pPr>
            <a:r>
              <a:rPr lang="en-US" altLang="en-US" smtClean="0"/>
              <a:t>				 </a:t>
            </a:r>
            <a:r>
              <a:rPr lang="en-US" altLang="en-US" sz="1800" smtClean="0"/>
              <a:t>(Halstead and Tomson, 2006)</a:t>
            </a:r>
          </a:p>
          <a:p>
            <a:pPr eaLnBrk="1" hangingPunct="1">
              <a:buFont typeface="Wingdings" pitchFamily="2" charset="2"/>
              <a:buNone/>
            </a:pPr>
            <a:endParaRPr lang="en-US" altLang="en-US" sz="1800" smtClean="0"/>
          </a:p>
        </p:txBody>
      </p:sp>
    </p:spTree>
    <p:extLst>
      <p:ext uri="{BB962C8B-B14F-4D97-AF65-F5344CB8AC3E}">
        <p14:creationId xmlns:p14="http://schemas.microsoft.com/office/powerpoint/2010/main" val="352447065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110595">
                                            <p:txEl>
                                              <p:pRg st="0" end="0"/>
                                            </p:txEl>
                                          </p:spTgt>
                                        </p:tgtEl>
                                        <p:attrNameLst>
                                          <p:attrName>style.visibility</p:attrName>
                                        </p:attrNameLst>
                                      </p:cBhvr>
                                      <p:to>
                                        <p:strVal val="visible"/>
                                      </p:to>
                                    </p:set>
                                    <p:animEffect transition="in" filter="wipe(down)">
                                      <p:cBhvr>
                                        <p:cTn id="7" dur="500"/>
                                        <p:tgtEl>
                                          <p:spTgt spid="11059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110595">
                                            <p:txEl>
                                              <p:pRg st="1" end="1"/>
                                            </p:txEl>
                                          </p:spTgt>
                                        </p:tgtEl>
                                        <p:attrNameLst>
                                          <p:attrName>style.visibility</p:attrName>
                                        </p:attrNameLst>
                                      </p:cBhvr>
                                      <p:to>
                                        <p:strVal val="visible"/>
                                      </p:to>
                                    </p:set>
                                    <p:animEffect transition="in" filter="wipe(down)">
                                      <p:cBhvr>
                                        <p:cTn id="12" dur="500"/>
                                        <p:tgtEl>
                                          <p:spTgt spid="11059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4" fill="hold" nodeType="clickEffect">
                                  <p:stCondLst>
                                    <p:cond delay="0"/>
                                  </p:stCondLst>
                                  <p:childTnLst>
                                    <p:set>
                                      <p:cBhvr>
                                        <p:cTn id="16" dur="1" fill="hold">
                                          <p:stCondLst>
                                            <p:cond delay="0"/>
                                          </p:stCondLst>
                                        </p:cTn>
                                        <p:tgtEl>
                                          <p:spTgt spid="110595">
                                            <p:txEl>
                                              <p:pRg st="2" end="2"/>
                                            </p:txEl>
                                          </p:spTgt>
                                        </p:tgtEl>
                                        <p:attrNameLst>
                                          <p:attrName>style.visibility</p:attrName>
                                        </p:attrNameLst>
                                      </p:cBhvr>
                                      <p:to>
                                        <p:strVal val="visible"/>
                                      </p:to>
                                    </p:set>
                                    <p:animEffect transition="in" filter="wipe(down)">
                                      <p:cBhvr>
                                        <p:cTn id="17" dur="500"/>
                                        <p:tgtEl>
                                          <p:spTgt spid="11059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52400"/>
            <a:ext cx="8781288" cy="1371600"/>
          </a:xfrm>
        </p:spPr>
        <p:txBody>
          <a:bodyPr>
            <a:normAutofit/>
          </a:bodyPr>
          <a:lstStyle/>
          <a:p>
            <a:pPr algn="ctr"/>
            <a:r>
              <a:rPr lang="en-US" sz="2800" dirty="0" smtClean="0"/>
              <a:t>APP  FOR THAT</a:t>
            </a:r>
            <a:br>
              <a:rPr lang="en-US" sz="2800" dirty="0" smtClean="0"/>
            </a:br>
            <a:r>
              <a:rPr lang="en-US" sz="2800" dirty="0" smtClean="0">
                <a:hlinkClick r:id="rId2"/>
              </a:rPr>
              <a:t>http</a:t>
            </a:r>
            <a:r>
              <a:rPr lang="en-US" sz="2800" dirty="0">
                <a:hlinkClick r:id="rId2"/>
              </a:rPr>
              <a:t>://</a:t>
            </a:r>
            <a:r>
              <a:rPr lang="en-US" sz="2800" dirty="0" smtClean="0">
                <a:hlinkClick r:id="rId2"/>
              </a:rPr>
              <a:t>www.schrockguide.net/app-for-that.html</a:t>
            </a:r>
            <a:r>
              <a:rPr lang="en-US" sz="2800" dirty="0" smtClean="0"/>
              <a:t/>
            </a:r>
            <a:br>
              <a:rPr lang="en-US" sz="2800" dirty="0" smtClean="0"/>
            </a:br>
            <a:endParaRPr lang="en-US" sz="2800" dirty="0"/>
          </a:p>
        </p:txBody>
      </p:sp>
      <p:pic>
        <p:nvPicPr>
          <p:cNvPr id="3" name="Picture 2" descr="App for That - Kathy Schrock's Guide to Everything - Google Chrom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0999" y="1524000"/>
            <a:ext cx="8596745" cy="4922675"/>
          </a:xfrm>
          <a:prstGeom prst="rect">
            <a:avLst/>
          </a:prstGeom>
        </p:spPr>
      </p:pic>
    </p:spTree>
    <p:extLst>
      <p:ext uri="{BB962C8B-B14F-4D97-AF65-F5344CB8AC3E}">
        <p14:creationId xmlns:p14="http://schemas.microsoft.com/office/powerpoint/2010/main" val="153493377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C:\Users\Owner\AppData\Local\Microsoft\Windows\Temporary Internet Files\Content.IE5\X09MVY4S\Blomin_ipad[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3027" y="0"/>
            <a:ext cx="7457946"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6912435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loomin' Apps - Kathy Schrock's Guide to Everything - Google Chrom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2000" y="1447800"/>
            <a:ext cx="7848600" cy="4922675"/>
          </a:xfrm>
          <a:prstGeom prst="rect">
            <a:avLst/>
          </a:prstGeom>
        </p:spPr>
      </p:pic>
      <p:sp>
        <p:nvSpPr>
          <p:cNvPr id="3" name="TextBox 2"/>
          <p:cNvSpPr txBox="1"/>
          <p:nvPr/>
        </p:nvSpPr>
        <p:spPr>
          <a:xfrm>
            <a:off x="1066800" y="609600"/>
            <a:ext cx="7543800" cy="523220"/>
          </a:xfrm>
          <a:prstGeom prst="rect">
            <a:avLst/>
          </a:prstGeom>
          <a:noFill/>
        </p:spPr>
        <p:txBody>
          <a:bodyPr wrap="square" rtlCol="0">
            <a:spAutoFit/>
          </a:bodyPr>
          <a:lstStyle/>
          <a:p>
            <a:pPr algn="ctr"/>
            <a:r>
              <a:rPr lang="en-US" sz="2800" b="1" dirty="0" smtClean="0"/>
              <a:t>Make good use of their smartphones!!!!</a:t>
            </a:r>
            <a:endParaRPr lang="en-US" sz="2800" b="1" dirty="0"/>
          </a:p>
        </p:txBody>
      </p:sp>
    </p:spTree>
    <p:extLst>
      <p:ext uri="{BB962C8B-B14F-4D97-AF65-F5344CB8AC3E}">
        <p14:creationId xmlns:p14="http://schemas.microsoft.com/office/powerpoint/2010/main" val="365367861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
            </a:r>
            <a:br>
              <a:rPr lang="en-US" dirty="0" smtClean="0"/>
            </a:br>
            <a:r>
              <a:rPr lang="en-US" dirty="0" smtClean="0"/>
              <a:t>Polls Everywhere</a:t>
            </a:r>
            <a:r>
              <a:rPr lang="en-US" dirty="0"/>
              <a:t/>
            </a:r>
            <a:br>
              <a:rPr lang="en-US" dirty="0"/>
            </a:br>
            <a:r>
              <a:rPr lang="en-US" dirty="0" smtClean="0"/>
              <a:t>http</a:t>
            </a:r>
            <a:r>
              <a:rPr lang="en-US" dirty="0"/>
              <a:t>://www.polleverywhere.com</a:t>
            </a:r>
            <a:r>
              <a:rPr lang="en-US" dirty="0" smtClean="0"/>
              <a:t>/</a:t>
            </a:r>
            <a:br>
              <a:rPr lang="en-US" dirty="0" smtClean="0"/>
            </a:br>
            <a:endParaRPr lang="en-US" dirty="0"/>
          </a:p>
        </p:txBody>
      </p:sp>
      <p:pic>
        <p:nvPicPr>
          <p:cNvPr id="3" name="Picture 2" descr="Text message (SMS) polls and voting, audience response system | Poll Everywhere - Internet Explore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600" y="1676400"/>
            <a:ext cx="8804564" cy="4922675"/>
          </a:xfrm>
          <a:prstGeom prst="rect">
            <a:avLst/>
          </a:prstGeom>
        </p:spPr>
      </p:pic>
    </p:spTree>
    <p:extLst>
      <p:ext uri="{BB962C8B-B14F-4D97-AF65-F5344CB8AC3E}">
        <p14:creationId xmlns:p14="http://schemas.microsoft.com/office/powerpoint/2010/main" val="166389898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p:cNvPicPr>
          <p:nvPr>
            <p:custDataLst>
              <p:tags r:id="rId1"/>
            </p:custDataLst>
          </p:nvPr>
        </p:nvPicPr>
        <p:blipFill>
          <a:blip r:embed="rId4" cstate="print">
            <a:extLst>
              <a:ext uri="{28A0092B-C50C-407E-A947-70E740481C1C}">
                <a14:useLocalDpi xmlns:a14="http://schemas.microsoft.com/office/drawing/2010/main" val="0"/>
              </a:ext>
            </a:extLst>
          </a:blip>
          <a:stretch>
            <a:fillRect/>
          </a:stretch>
        </p:blipFill>
        <p:spPr>
          <a:xfrm>
            <a:off x="366184" y="274638"/>
            <a:ext cx="8411633" cy="6308725"/>
          </a:xfrm>
          <a:prstGeom prst="rect">
            <a:avLst/>
          </a:prstGeom>
        </p:spPr>
      </p:pic>
      <p:sp>
        <p:nvSpPr>
          <p:cNvPr id="3" name="Rectangle 2">
            <a:hlinkClick r:id="rId5"/>
          </p:cNvPr>
          <p:cNvSpPr/>
          <p:nvPr/>
        </p:nvSpPr>
        <p:spPr>
          <a:xfrm>
            <a:off x="1863656" y="2266525"/>
            <a:ext cx="2333023" cy="2054864"/>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 name="Rectangle 4">
            <a:hlinkClick r:id="rId6"/>
          </p:cNvPr>
          <p:cNvSpPr/>
          <p:nvPr/>
        </p:nvSpPr>
        <p:spPr>
          <a:xfrm>
            <a:off x="4973258" y="4597460"/>
            <a:ext cx="2191469" cy="370406"/>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 name="Rectangle 6">
            <a:hlinkClick r:id="rId7" action="ppaction://hlinkfile"/>
          </p:cNvPr>
          <p:cNvSpPr/>
          <p:nvPr/>
        </p:nvSpPr>
        <p:spPr>
          <a:xfrm>
            <a:off x="2912827" y="5194487"/>
            <a:ext cx="3313169" cy="370406"/>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99477202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5582" y="152400"/>
            <a:ext cx="8534400" cy="6124754"/>
          </a:xfrm>
          <a:prstGeom prst="rect">
            <a:avLst/>
          </a:prstGeom>
        </p:spPr>
        <p:txBody>
          <a:bodyPr wrap="square">
            <a:spAutoFit/>
          </a:bodyPr>
          <a:lstStyle/>
          <a:p>
            <a:r>
              <a:rPr lang="en-US" sz="2800" dirty="0" smtClean="0"/>
              <a:t>Sharon R. Sears, and Brian L. Burke:</a:t>
            </a:r>
          </a:p>
          <a:p>
            <a:endParaRPr lang="en-US" sz="2800" dirty="0"/>
          </a:p>
          <a:p>
            <a:r>
              <a:rPr lang="en-US" sz="2800" dirty="0" smtClean="0"/>
              <a:t>Easy access to information makes the memorization of basic facts—once the hallmark of education—largely irrelevant in the modern world. The vast amount of information available calls instead for honing of different skills. </a:t>
            </a:r>
          </a:p>
          <a:p>
            <a:endParaRPr lang="en-US" sz="2800" dirty="0" smtClean="0">
              <a:solidFill>
                <a:srgbClr val="FF0000"/>
              </a:solidFill>
            </a:endParaRPr>
          </a:p>
          <a:p>
            <a:endParaRPr lang="en-US" sz="2800" dirty="0">
              <a:solidFill>
                <a:srgbClr val="FF0000"/>
              </a:solidFill>
            </a:endParaRPr>
          </a:p>
          <a:p>
            <a:r>
              <a:rPr lang="en-US" sz="2800" dirty="0" smtClean="0">
                <a:solidFill>
                  <a:srgbClr val="FF0000"/>
                </a:solidFill>
              </a:rPr>
              <a:t>While students are repeatedly reminded not to believe everything they read or see on TV or other media devices, many still consider on-line open source sites to be acceptably reliable sources of information. </a:t>
            </a:r>
          </a:p>
          <a:p>
            <a:endParaRPr lang="en-US" sz="2800" dirty="0">
              <a:solidFill>
                <a:srgbClr val="FF0000"/>
              </a:solidFill>
            </a:endParaRPr>
          </a:p>
        </p:txBody>
      </p:sp>
    </p:spTree>
    <p:extLst>
      <p:ext uri="{BB962C8B-B14F-4D97-AF65-F5344CB8AC3E}">
        <p14:creationId xmlns:p14="http://schemas.microsoft.com/office/powerpoint/2010/main" val="210594559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Polls during class discussion: </a:t>
            </a:r>
            <a:endParaRPr lang="en-US" dirty="0"/>
          </a:p>
        </p:txBody>
      </p:sp>
      <p:pic>
        <p:nvPicPr>
          <p:cNvPr id="3" name="Picture 2" descr="PollEv Presenter for Windows | Poll Everywhere - Internet Explore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371600"/>
            <a:ext cx="9144000" cy="4922675"/>
          </a:xfrm>
          <a:prstGeom prst="rect">
            <a:avLst/>
          </a:prstGeom>
        </p:spPr>
      </p:pic>
    </p:spTree>
    <p:extLst>
      <p:ext uri="{BB962C8B-B14F-4D97-AF65-F5344CB8AC3E}">
        <p14:creationId xmlns:p14="http://schemas.microsoft.com/office/powerpoint/2010/main" val="331980606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What is the most important concept you have learned so far from this lesson? - Google Chrom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67662"/>
            <a:ext cx="9144000" cy="4922675"/>
          </a:xfrm>
          <a:prstGeom prst="rect">
            <a:avLst/>
          </a:prstGeom>
        </p:spPr>
      </p:pic>
    </p:spTree>
    <p:extLst>
      <p:ext uri="{BB962C8B-B14F-4D97-AF65-F5344CB8AC3E}">
        <p14:creationId xmlns:p14="http://schemas.microsoft.com/office/powerpoint/2010/main" val="227833931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normAutofit fontScale="90000"/>
          </a:bodyPr>
          <a:lstStyle/>
          <a:p>
            <a:pPr eaLnBrk="1" hangingPunct="1"/>
            <a:r>
              <a:rPr lang="en-US" altLang="en-US" sz="3800" smtClean="0"/>
              <a:t>Teaching Strategies that Promote Critical Thinking</a:t>
            </a:r>
          </a:p>
        </p:txBody>
      </p:sp>
      <p:sp>
        <p:nvSpPr>
          <p:cNvPr id="29699" name="Rectangle 3"/>
          <p:cNvSpPr>
            <a:spLocks noGrp="1" noChangeArrowheads="1"/>
          </p:cNvSpPr>
          <p:nvPr>
            <p:ph type="body" idx="1"/>
          </p:nvPr>
        </p:nvSpPr>
        <p:spPr>
          <a:xfrm>
            <a:off x="1066800" y="2036618"/>
            <a:ext cx="7498080" cy="4800600"/>
          </a:xfrm>
        </p:spPr>
        <p:txBody>
          <a:bodyPr/>
          <a:lstStyle/>
          <a:p>
            <a:pPr eaLnBrk="1" hangingPunct="1"/>
            <a:r>
              <a:rPr lang="en-US" altLang="en-US" b="1" smtClean="0"/>
              <a:t>JiTT Just-in-Time Teaching</a:t>
            </a:r>
          </a:p>
          <a:p>
            <a:pPr lvl="1" eaLnBrk="1" hangingPunct="1"/>
            <a:r>
              <a:rPr lang="en-US" altLang="en-US" sz="2800" smtClean="0"/>
              <a:t>developed at Indiana University-Purdue University Indianapolis (IUPUI) and the U.S. Air Force Academy in 1996 and has since spread rapidly across disciplines, various types of institutions, and course levels </a:t>
            </a:r>
          </a:p>
        </p:txBody>
      </p:sp>
    </p:spTree>
    <p:extLst>
      <p:ext uri="{BB962C8B-B14F-4D97-AF65-F5344CB8AC3E}">
        <p14:creationId xmlns:p14="http://schemas.microsoft.com/office/powerpoint/2010/main" val="222323465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ormAutofit fontScale="90000"/>
          </a:bodyPr>
          <a:lstStyle/>
          <a:p>
            <a:pPr eaLnBrk="1" hangingPunct="1"/>
            <a:r>
              <a:rPr lang="en-US" altLang="en-US" sz="3800" smtClean="0"/>
              <a:t>Teaching Strategies that Promote Critical Thinking</a:t>
            </a:r>
          </a:p>
        </p:txBody>
      </p:sp>
      <p:sp>
        <p:nvSpPr>
          <p:cNvPr id="30723" name="Rectangle 3"/>
          <p:cNvSpPr>
            <a:spLocks noGrp="1" noChangeArrowheads="1"/>
          </p:cNvSpPr>
          <p:nvPr>
            <p:ph type="body" idx="1"/>
          </p:nvPr>
        </p:nvSpPr>
        <p:spPr/>
        <p:txBody>
          <a:bodyPr>
            <a:normAutofit lnSpcReduction="10000"/>
          </a:bodyPr>
          <a:lstStyle/>
          <a:p>
            <a:pPr eaLnBrk="1" hangingPunct="1"/>
            <a:r>
              <a:rPr lang="en-US" altLang="en-US" smtClean="0"/>
              <a:t>According to Gregor Novak, Professor Emeritus at IUPUI, who spearheaded the development of JiTT and is now co-director of the JiTTDL  (digital library) project, </a:t>
            </a:r>
            <a:r>
              <a:rPr lang="en-US" altLang="en-US" b="1" smtClean="0"/>
              <a:t>the heart of the JiTT approach is the “feedback loop” formed by the students’ preparation outside of class that affects what happens during the subsequent in-class session</a:t>
            </a:r>
            <a:r>
              <a:rPr lang="en-US" altLang="en-US" smtClean="0"/>
              <a:t>.  </a:t>
            </a:r>
          </a:p>
          <a:p>
            <a:pPr eaLnBrk="1" hangingPunct="1"/>
            <a:endParaRPr lang="en-US" altLang="en-US" smtClean="0"/>
          </a:p>
        </p:txBody>
      </p:sp>
    </p:spTree>
    <p:extLst>
      <p:ext uri="{BB962C8B-B14F-4D97-AF65-F5344CB8AC3E}">
        <p14:creationId xmlns:p14="http://schemas.microsoft.com/office/powerpoint/2010/main" val="415427696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normAutofit fontScale="90000"/>
          </a:bodyPr>
          <a:lstStyle/>
          <a:p>
            <a:pPr eaLnBrk="1" hangingPunct="1"/>
            <a:r>
              <a:rPr lang="en-US" altLang="en-US" sz="3800" b="1" smtClean="0"/>
              <a:t>JiTT Just-in-Time Teaching</a:t>
            </a:r>
            <a:br>
              <a:rPr lang="en-US" altLang="en-US" sz="3800" b="1" smtClean="0"/>
            </a:br>
            <a:endParaRPr lang="en-US" altLang="en-US" sz="3800" b="1" smtClean="0"/>
          </a:p>
        </p:txBody>
      </p:sp>
      <p:sp>
        <p:nvSpPr>
          <p:cNvPr id="80899" name="Rectangle 3"/>
          <p:cNvSpPr>
            <a:spLocks noGrp="1" noChangeArrowheads="1"/>
          </p:cNvSpPr>
          <p:nvPr>
            <p:ph type="body" idx="1"/>
          </p:nvPr>
        </p:nvSpPr>
        <p:spPr/>
        <p:txBody>
          <a:bodyPr/>
          <a:lstStyle/>
          <a:p>
            <a:pPr eaLnBrk="1" hangingPunct="1"/>
            <a:r>
              <a:rPr lang="en-US" altLang="en-US" dirty="0" err="1" smtClean="0"/>
              <a:t>JiTT</a:t>
            </a:r>
            <a:r>
              <a:rPr lang="en-US" altLang="en-US" dirty="0" smtClean="0"/>
              <a:t> incorporates web-based materials with classroom instruction to maximize the in-class and outside-of-class learning environments </a:t>
            </a:r>
          </a:p>
          <a:p>
            <a:pPr marL="82296" indent="0" eaLnBrk="1" hangingPunct="1">
              <a:buNone/>
            </a:pPr>
            <a:endParaRPr lang="en-US" altLang="en-US" dirty="0" smtClean="0"/>
          </a:p>
          <a:p>
            <a:pPr eaLnBrk="1" hangingPunct="1"/>
            <a:r>
              <a:rPr lang="en-US" altLang="en-US" dirty="0" err="1" smtClean="0"/>
              <a:t>JiTT</a:t>
            </a:r>
            <a:r>
              <a:rPr lang="en-US" altLang="en-US" dirty="0" smtClean="0"/>
              <a:t> engages students in the course material by posting weekly questions for students that require outside of class reading and responses.</a:t>
            </a:r>
          </a:p>
          <a:p>
            <a:pPr eaLnBrk="1" hangingPunct="1">
              <a:buFont typeface="Wingdings" pitchFamily="2" charset="2"/>
              <a:buNone/>
            </a:pPr>
            <a:endParaRPr lang="en-US" altLang="en-US" dirty="0" smtClean="0"/>
          </a:p>
        </p:txBody>
      </p:sp>
    </p:spTree>
    <p:extLst>
      <p:ext uri="{BB962C8B-B14F-4D97-AF65-F5344CB8AC3E}">
        <p14:creationId xmlns:p14="http://schemas.microsoft.com/office/powerpoint/2010/main" val="243828189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80899">
                                            <p:txEl>
                                              <p:pRg st="0" end="0"/>
                                            </p:txEl>
                                          </p:spTgt>
                                        </p:tgtEl>
                                        <p:attrNameLst>
                                          <p:attrName>style.visibility</p:attrName>
                                        </p:attrNameLst>
                                      </p:cBhvr>
                                      <p:to>
                                        <p:strVal val="visible"/>
                                      </p:to>
                                    </p:set>
                                    <p:animEffect transition="in" filter="wipe(down)">
                                      <p:cBhvr>
                                        <p:cTn id="7" dur="500"/>
                                        <p:tgtEl>
                                          <p:spTgt spid="8089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80899">
                                            <p:txEl>
                                              <p:pRg st="2" end="2"/>
                                            </p:txEl>
                                          </p:spTgt>
                                        </p:tgtEl>
                                        <p:attrNameLst>
                                          <p:attrName>style.visibility</p:attrName>
                                        </p:attrNameLst>
                                      </p:cBhvr>
                                      <p:to>
                                        <p:strVal val="visible"/>
                                      </p:to>
                                    </p:set>
                                    <p:animEffect transition="in" filter="wipe(down)">
                                      <p:cBhvr>
                                        <p:cTn id="12" dur="500"/>
                                        <p:tgtEl>
                                          <p:spTgt spid="80899">
                                            <p:txEl>
                                              <p:pRg st="2" end="2"/>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80899">
                                            <p:txEl>
                                              <p:pRg st="2" end="2"/>
                                            </p:txEl>
                                          </p:spTgt>
                                        </p:tgtEl>
                                        <p:attrNameLst>
                                          <p:attrName>style.visibility</p:attrName>
                                        </p:attrNameLst>
                                      </p:cBhvr>
                                      <p:to>
                                        <p:strVal val="visible"/>
                                      </p:to>
                                    </p:set>
                                    <p:animEffect transition="in" filter="wipe(down)">
                                      <p:cBhvr>
                                        <p:cTn id="15" dur="500"/>
                                        <p:tgtEl>
                                          <p:spTgt spid="8089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normAutofit fontScale="90000"/>
          </a:bodyPr>
          <a:lstStyle/>
          <a:p>
            <a:pPr eaLnBrk="1" hangingPunct="1"/>
            <a:r>
              <a:rPr lang="en-US" altLang="en-US" sz="3800" b="1" smtClean="0"/>
              <a:t>JiTT Just-in-Time Teaching</a:t>
            </a:r>
            <a:br>
              <a:rPr lang="en-US" altLang="en-US" sz="3800" b="1" smtClean="0"/>
            </a:br>
            <a:endParaRPr lang="en-US" altLang="en-US" sz="3800" b="1" smtClean="0"/>
          </a:p>
        </p:txBody>
      </p:sp>
      <p:sp>
        <p:nvSpPr>
          <p:cNvPr id="33795" name="Rectangle 3"/>
          <p:cNvSpPr>
            <a:spLocks noGrp="1" noChangeArrowheads="1"/>
          </p:cNvSpPr>
          <p:nvPr>
            <p:ph type="body" idx="1"/>
          </p:nvPr>
        </p:nvSpPr>
        <p:spPr/>
        <p:txBody>
          <a:bodyPr/>
          <a:lstStyle/>
          <a:p>
            <a:pPr eaLnBrk="1" hangingPunct="1"/>
            <a:r>
              <a:rPr lang="en-US" altLang="en-US" dirty="0" err="1" smtClean="0"/>
              <a:t>JiTT</a:t>
            </a:r>
            <a:r>
              <a:rPr lang="en-US" altLang="en-US" dirty="0" smtClean="0"/>
              <a:t> enhances student involvement because students come to class having recently completed their web assignment; therefore, they come ready to participate.</a:t>
            </a:r>
          </a:p>
          <a:p>
            <a:pPr eaLnBrk="1" hangingPunct="1"/>
            <a:endParaRPr lang="en-US" altLang="en-US" dirty="0"/>
          </a:p>
          <a:p>
            <a:pPr eaLnBrk="1" hangingPunct="1"/>
            <a:r>
              <a:rPr lang="en-US" altLang="en-US" dirty="0" smtClean="0"/>
              <a:t>  Students typically also feel empowered since they know that what will happen in class depends in part on what they and their classmates have formulated.  </a:t>
            </a:r>
          </a:p>
        </p:txBody>
      </p:sp>
    </p:spTree>
    <p:extLst>
      <p:ext uri="{BB962C8B-B14F-4D97-AF65-F5344CB8AC3E}">
        <p14:creationId xmlns:p14="http://schemas.microsoft.com/office/powerpoint/2010/main" val="338377719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563880"/>
          </a:xfrm>
        </p:spPr>
        <p:txBody>
          <a:bodyPr>
            <a:normAutofit fontScale="90000"/>
          </a:bodyPr>
          <a:lstStyle/>
          <a:p>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t>
            </a:r>
            <a:br>
              <a:rPr lang="en-US" dirty="0" smtClean="0"/>
            </a:br>
            <a:r>
              <a:rPr lang="en-US" dirty="0" smtClean="0"/>
              <a:t/>
            </a:r>
            <a:br>
              <a:rPr lang="en-US" dirty="0" smtClean="0"/>
            </a:br>
            <a:r>
              <a:rPr lang="en-US" dirty="0"/>
              <a:t/>
            </a:r>
            <a:br>
              <a:rPr lang="en-US" dirty="0"/>
            </a:br>
            <a:r>
              <a:rPr lang="en-US" dirty="0" smtClean="0"/>
              <a:t/>
            </a:r>
            <a:br>
              <a:rPr lang="en-US" dirty="0" smtClean="0"/>
            </a:br>
            <a:r>
              <a:rPr lang="en-US" dirty="0"/>
              <a:t/>
            </a:r>
            <a:br>
              <a:rPr lang="en-US" dirty="0"/>
            </a:br>
            <a:r>
              <a:rPr lang="en-US" sz="2700" dirty="0" smtClean="0">
                <a:solidFill>
                  <a:srgbClr val="FF0000"/>
                </a:solidFill>
              </a:rPr>
              <a:t>Question: </a:t>
            </a:r>
            <a:r>
              <a:rPr lang="en-US" sz="2700" dirty="0" smtClean="0">
                <a:solidFill>
                  <a:schemeClr val="tx1"/>
                </a:solidFill>
              </a:rPr>
              <a:t>When studying synaptic transmission you need to understand how information from one neuron flows to another neuron across a synapse.  </a:t>
            </a:r>
            <a:br>
              <a:rPr lang="en-US" sz="2700" dirty="0" smtClean="0">
                <a:solidFill>
                  <a:schemeClr val="tx1"/>
                </a:solidFill>
              </a:rPr>
            </a:br>
            <a:r>
              <a:rPr lang="en-US" sz="2700" dirty="0">
                <a:solidFill>
                  <a:schemeClr val="tx1"/>
                </a:solidFill>
                <a:effectLst/>
                <a:latin typeface="arial"/>
              </a:rPr>
              <a:t/>
            </a:r>
            <a:br>
              <a:rPr lang="en-US" sz="2700" dirty="0">
                <a:solidFill>
                  <a:schemeClr val="tx1"/>
                </a:solidFill>
                <a:effectLst/>
                <a:latin typeface="arial"/>
              </a:rPr>
            </a:br>
            <a:r>
              <a:rPr lang="en-US" sz="3100" dirty="0" smtClean="0"/>
              <a:t>Go to</a:t>
            </a:r>
            <a:r>
              <a:rPr lang="en-US" sz="3100" dirty="0"/>
              <a:t>: </a:t>
            </a:r>
            <a:r>
              <a:rPr lang="en-US" sz="2700" dirty="0">
                <a:hlinkClick r:id="rId3"/>
              </a:rPr>
              <a:t>https://</a:t>
            </a:r>
            <a:r>
              <a:rPr lang="en-US" sz="2700" dirty="0" smtClean="0">
                <a:hlinkClick r:id="rId3"/>
              </a:rPr>
              <a:t>faculty.washington.edu/chudler/synapse.html</a:t>
            </a:r>
            <a:r>
              <a:rPr lang="en-US" sz="3100" dirty="0" smtClean="0"/>
              <a:t/>
            </a:r>
            <a:br>
              <a:rPr lang="en-US" sz="3100" dirty="0" smtClean="0"/>
            </a:br>
            <a:r>
              <a:rPr lang="en-US" sz="3100" dirty="0" smtClean="0">
                <a:solidFill>
                  <a:srgbClr val="FF0000"/>
                </a:solidFill>
              </a:rPr>
              <a:t>Read</a:t>
            </a:r>
            <a:r>
              <a:rPr lang="en-US" sz="3100" dirty="0" smtClean="0"/>
              <a:t> the info on this page; </a:t>
            </a:r>
            <a:r>
              <a:rPr lang="en-US" sz="3100" dirty="0"/>
              <a:t/>
            </a:r>
            <a:br>
              <a:rPr lang="en-US" sz="3100" dirty="0"/>
            </a:br>
            <a:r>
              <a:rPr lang="en-US" sz="3100" dirty="0">
                <a:solidFill>
                  <a:srgbClr val="FF0000"/>
                </a:solidFill>
              </a:rPr>
              <a:t>Play</a:t>
            </a:r>
            <a:r>
              <a:rPr lang="en-US" sz="3100" dirty="0"/>
              <a:t> the Interactive Word Search Game on the neuron and neurotransmitters</a:t>
            </a:r>
            <a:r>
              <a:rPr lang="en-US" sz="3100" dirty="0" smtClean="0"/>
              <a:t>.</a:t>
            </a:r>
            <a:r>
              <a:rPr lang="en-US" sz="3100" dirty="0"/>
              <a:t/>
            </a:r>
            <a:br>
              <a:rPr lang="en-US" sz="3100" dirty="0"/>
            </a:br>
            <a:r>
              <a:rPr lang="en-US" sz="3100" dirty="0"/>
              <a:t/>
            </a:r>
            <a:br>
              <a:rPr lang="en-US" sz="3100" dirty="0"/>
            </a:br>
            <a:r>
              <a:rPr lang="en-US" sz="3100" dirty="0"/>
              <a:t>See some synapses "Up Close and Personal</a:t>
            </a:r>
            <a:r>
              <a:rPr lang="en-US" sz="3100" dirty="0" smtClean="0"/>
              <a:t>". Go </a:t>
            </a:r>
            <a:r>
              <a:rPr lang="en-US" sz="3100" dirty="0"/>
              <a:t>to: </a:t>
            </a:r>
            <a:br>
              <a:rPr lang="en-US" sz="3100" dirty="0"/>
            </a:br>
            <a:r>
              <a:rPr lang="en-US" sz="3100" dirty="0">
                <a:hlinkClick r:id="rId4"/>
              </a:rPr>
              <a:t>https://</a:t>
            </a:r>
            <a:r>
              <a:rPr lang="en-US" sz="3100" dirty="0" smtClean="0">
                <a:hlinkClick r:id="rId4"/>
              </a:rPr>
              <a:t>faculty.washington.edu/chudler/java/em.html</a:t>
            </a:r>
            <a:r>
              <a:rPr lang="en-US" sz="3100" dirty="0" smtClean="0"/>
              <a:t/>
            </a:r>
            <a:br>
              <a:rPr lang="en-US" sz="3100" dirty="0" smtClean="0"/>
            </a:br>
            <a:r>
              <a:rPr lang="en-US" sz="3100" dirty="0" smtClean="0"/>
              <a:t/>
            </a:r>
            <a:br>
              <a:rPr lang="en-US" sz="3100" dirty="0" smtClean="0"/>
            </a:br>
            <a:r>
              <a:rPr lang="en-US" sz="3100" dirty="0" smtClean="0"/>
              <a:t>Take notes and be prepared to discuss in your small groups tomorrow in class / online forum</a:t>
            </a:r>
            <a:br>
              <a:rPr lang="en-US" sz="3100" dirty="0" smtClean="0"/>
            </a:br>
            <a:r>
              <a:rPr lang="en-US" dirty="0" smtClean="0"/>
              <a:t/>
            </a:r>
            <a:br>
              <a:rPr lang="en-US" dirty="0" smtClean="0"/>
            </a:br>
            <a:r>
              <a:rPr lang="en-US" dirty="0" smtClean="0"/>
              <a:t/>
            </a:r>
            <a:br>
              <a:rPr lang="en-US" dirty="0" smtClean="0"/>
            </a:br>
            <a:endParaRPr lang="en-US" dirty="0"/>
          </a:p>
        </p:txBody>
      </p:sp>
    </p:spTree>
    <p:extLst>
      <p:ext uri="{BB962C8B-B14F-4D97-AF65-F5344CB8AC3E}">
        <p14:creationId xmlns:p14="http://schemas.microsoft.com/office/powerpoint/2010/main" val="189678620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Neuroscience For Kids - synapse - Google Chrom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447800"/>
            <a:ext cx="9144000" cy="4922675"/>
          </a:xfrm>
          <a:prstGeom prst="rect">
            <a:avLst/>
          </a:prstGeom>
        </p:spPr>
      </p:pic>
      <p:sp>
        <p:nvSpPr>
          <p:cNvPr id="4" name="Rectangle 3"/>
          <p:cNvSpPr/>
          <p:nvPr/>
        </p:nvSpPr>
        <p:spPr>
          <a:xfrm>
            <a:off x="1066800" y="457200"/>
            <a:ext cx="7772400" cy="830997"/>
          </a:xfrm>
          <a:prstGeom prst="rect">
            <a:avLst/>
          </a:prstGeom>
        </p:spPr>
        <p:txBody>
          <a:bodyPr wrap="square">
            <a:spAutoFit/>
          </a:bodyPr>
          <a:lstStyle/>
          <a:p>
            <a:r>
              <a:rPr lang="en-US" sz="2400" b="1" dirty="0">
                <a:hlinkClick r:id="rId4"/>
              </a:rPr>
              <a:t>https://</a:t>
            </a:r>
            <a:r>
              <a:rPr lang="en-US" sz="2400" b="1" dirty="0" smtClean="0">
                <a:hlinkClick r:id="rId4"/>
              </a:rPr>
              <a:t>faculty.washington.edu/chudler/synapse.html</a:t>
            </a:r>
            <a:endParaRPr lang="en-US" sz="2400" b="1" dirty="0" smtClean="0"/>
          </a:p>
          <a:p>
            <a:endParaRPr lang="en-US" sz="2400" b="1" dirty="0"/>
          </a:p>
        </p:txBody>
      </p:sp>
    </p:spTree>
    <p:extLst>
      <p:ext uri="{BB962C8B-B14F-4D97-AF65-F5344CB8AC3E}">
        <p14:creationId xmlns:p14="http://schemas.microsoft.com/office/powerpoint/2010/main" val="320624622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4" name="Picture 6" descr="C:\Users\Owner\AppData\Local\Microsoft\Windows\Temporary Internet Files\Content.IE5\14PBTR6M\inquiry[1].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66900" y="600075"/>
            <a:ext cx="5410200" cy="5657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185607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28651" y="-225088"/>
            <a:ext cx="7498080" cy="1143000"/>
          </a:xfrm>
        </p:spPr>
        <p:txBody>
          <a:bodyPr/>
          <a:lstStyle/>
          <a:p>
            <a:r>
              <a:rPr lang="en-US" dirty="0" err="1" smtClean="0"/>
              <a:t>JiTT</a:t>
            </a:r>
            <a:r>
              <a:rPr lang="en-US" dirty="0" smtClean="0"/>
              <a:t>: Autism Spectrum Disorders </a:t>
            </a:r>
            <a:endParaRPr lang="en-US" dirty="0"/>
          </a:p>
        </p:txBody>
      </p:sp>
      <p:sp>
        <p:nvSpPr>
          <p:cNvPr id="4" name="Rectangle 3"/>
          <p:cNvSpPr/>
          <p:nvPr/>
        </p:nvSpPr>
        <p:spPr>
          <a:xfrm>
            <a:off x="1039091" y="917912"/>
            <a:ext cx="8077200" cy="5940088"/>
          </a:xfrm>
          <a:prstGeom prst="rect">
            <a:avLst/>
          </a:prstGeom>
        </p:spPr>
        <p:txBody>
          <a:bodyPr wrap="square">
            <a:spAutoFit/>
          </a:bodyPr>
          <a:lstStyle/>
          <a:p>
            <a:r>
              <a:rPr lang="en-US" sz="2800" b="1" dirty="0"/>
              <a:t>WEEK 10 Autism Spectrum </a:t>
            </a:r>
            <a:r>
              <a:rPr lang="en-US" sz="2800" b="1" dirty="0" smtClean="0"/>
              <a:t>Disorders</a:t>
            </a:r>
          </a:p>
          <a:p>
            <a:endParaRPr lang="en-US" dirty="0"/>
          </a:p>
          <a:p>
            <a:r>
              <a:rPr lang="en-US" sz="2000" b="1" dirty="0"/>
              <a:t>View Video / Explore websites and share </a:t>
            </a:r>
            <a:r>
              <a:rPr lang="en-US" sz="2000" b="1" dirty="0" smtClean="0"/>
              <a:t>information : </a:t>
            </a:r>
            <a:r>
              <a:rPr lang="en-US" sz="2000" dirty="0" smtClean="0"/>
              <a:t>reactions </a:t>
            </a:r>
            <a:r>
              <a:rPr lang="en-US" sz="2000" dirty="0"/>
              <a:t>to what you have read and viewed. </a:t>
            </a:r>
            <a:r>
              <a:rPr lang="en-US" sz="2000" dirty="0">
                <a:solidFill>
                  <a:srgbClr val="FF0000"/>
                </a:solidFill>
              </a:rPr>
              <a:t>Suggestions based on experience working with children on the spectrum welcome</a:t>
            </a:r>
            <a:r>
              <a:rPr lang="en-US" sz="2000" dirty="0" smtClean="0">
                <a:solidFill>
                  <a:srgbClr val="FF0000"/>
                </a:solidFill>
              </a:rPr>
              <a:t>!!!</a:t>
            </a:r>
          </a:p>
          <a:p>
            <a:endParaRPr lang="en-US" sz="2000" dirty="0"/>
          </a:p>
          <a:p>
            <a:r>
              <a:rPr lang="en-US" sz="2000" b="1" dirty="0" smtClean="0"/>
              <a:t>Full </a:t>
            </a:r>
            <a:r>
              <a:rPr lang="en-US" sz="2000" b="1" dirty="0"/>
              <a:t>Description</a:t>
            </a:r>
          </a:p>
          <a:p>
            <a:r>
              <a:rPr lang="en-US" sz="2000" dirty="0"/>
              <a:t>There so many great resources in the Week 10 folder - I would like to know that you explored at least one of them. </a:t>
            </a:r>
            <a:r>
              <a:rPr lang="en-US" sz="2000" dirty="0">
                <a:solidFill>
                  <a:srgbClr val="FF0000"/>
                </a:solidFill>
              </a:rPr>
              <a:t>Please share what you explored and what you learned from ONE of the resources. </a:t>
            </a:r>
            <a:endParaRPr lang="en-US" sz="2000" dirty="0" smtClean="0">
              <a:solidFill>
                <a:srgbClr val="FF0000"/>
              </a:solidFill>
            </a:endParaRPr>
          </a:p>
          <a:p>
            <a:endParaRPr lang="en-US" sz="2000" dirty="0"/>
          </a:p>
          <a:p>
            <a:r>
              <a:rPr lang="en-US" sz="2000" dirty="0" smtClean="0"/>
              <a:t>Here </a:t>
            </a:r>
            <a:r>
              <a:rPr lang="en-US" sz="2000" dirty="0"/>
              <a:t>is a list of the links that I provided for you to choose from. </a:t>
            </a:r>
            <a:endParaRPr lang="en-US" sz="2000" dirty="0" smtClean="0"/>
          </a:p>
          <a:p>
            <a:endParaRPr lang="en-US" sz="2000" dirty="0"/>
          </a:p>
          <a:p>
            <a:r>
              <a:rPr lang="en-US" sz="2000" dirty="0" smtClean="0">
                <a:solidFill>
                  <a:srgbClr val="FF0000"/>
                </a:solidFill>
              </a:rPr>
              <a:t>When </a:t>
            </a:r>
            <a:r>
              <a:rPr lang="en-US" sz="2000" dirty="0">
                <a:solidFill>
                  <a:srgbClr val="FF0000"/>
                </a:solidFill>
              </a:rPr>
              <a:t>you post your comments feel free to provide new resources that you may be aware of that could be helpful to everyone teaching children on the autism spectrum</a:t>
            </a:r>
            <a:r>
              <a:rPr lang="en-US" dirty="0">
                <a:solidFill>
                  <a:srgbClr val="FF0000"/>
                </a:solidFill>
              </a:rPr>
              <a:t>. </a:t>
            </a:r>
            <a:endParaRPr lang="en-US" dirty="0" smtClean="0">
              <a:solidFill>
                <a:srgbClr val="FF0000"/>
              </a:solidFill>
            </a:endParaRPr>
          </a:p>
          <a:p>
            <a:endParaRPr lang="en-US" dirty="0">
              <a:solidFill>
                <a:srgbClr val="FF0000"/>
              </a:solidFill>
            </a:endParaRPr>
          </a:p>
          <a:p>
            <a:r>
              <a:rPr lang="en-US" dirty="0" smtClean="0"/>
              <a:t>Be prepared to share in our class discussion tomorrow. </a:t>
            </a:r>
            <a:r>
              <a:rPr lang="en-US" dirty="0"/>
              <a:t> </a:t>
            </a:r>
            <a:r>
              <a:rPr lang="en-US" dirty="0" smtClean="0"/>
              <a:t>Come with at least 3 questions to ask/discuss in your small groups </a:t>
            </a:r>
            <a:endParaRPr lang="en-US" dirty="0"/>
          </a:p>
        </p:txBody>
      </p:sp>
    </p:spTree>
    <p:extLst>
      <p:ext uri="{BB962C8B-B14F-4D97-AF65-F5344CB8AC3E}">
        <p14:creationId xmlns:p14="http://schemas.microsoft.com/office/powerpoint/2010/main" val="35557907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90600" y="0"/>
            <a:ext cx="8001000" cy="1354217"/>
          </a:xfrm>
          <a:prstGeom prst="rect">
            <a:avLst/>
          </a:prstGeom>
        </p:spPr>
        <p:txBody>
          <a:bodyPr wrap="square">
            <a:spAutoFit/>
          </a:bodyPr>
          <a:lstStyle/>
          <a:p>
            <a:endParaRPr lang="en-US" b="1" dirty="0" smtClean="0"/>
          </a:p>
          <a:p>
            <a:pPr algn="ctr"/>
            <a:r>
              <a:rPr lang="en-US" sz="3200" b="1" dirty="0" smtClean="0"/>
              <a:t>How </a:t>
            </a:r>
            <a:r>
              <a:rPr lang="en-US" sz="3200" b="1" dirty="0"/>
              <a:t>to Judge the Reliability of </a:t>
            </a:r>
            <a:endParaRPr lang="en-US" sz="3200" b="1" dirty="0" smtClean="0"/>
          </a:p>
          <a:p>
            <a:pPr algn="ctr"/>
            <a:r>
              <a:rPr lang="en-US" sz="3200" b="1" dirty="0" smtClean="0"/>
              <a:t>Internet </a:t>
            </a:r>
            <a:r>
              <a:rPr lang="en-US" sz="3200" b="1" dirty="0"/>
              <a:t>Information</a:t>
            </a:r>
          </a:p>
        </p:txBody>
      </p:sp>
      <p:sp>
        <p:nvSpPr>
          <p:cNvPr id="3" name="Rectangle 2"/>
          <p:cNvSpPr/>
          <p:nvPr/>
        </p:nvSpPr>
        <p:spPr>
          <a:xfrm>
            <a:off x="76200" y="1381926"/>
            <a:ext cx="8915400" cy="5632311"/>
          </a:xfrm>
          <a:prstGeom prst="rect">
            <a:avLst/>
          </a:prstGeom>
        </p:spPr>
        <p:txBody>
          <a:bodyPr wrap="square">
            <a:spAutoFit/>
          </a:bodyPr>
          <a:lstStyle/>
          <a:p>
            <a:pPr>
              <a:buFont typeface="Arial"/>
              <a:buChar char="•"/>
            </a:pPr>
            <a:r>
              <a:rPr lang="en-US" b="1" dirty="0">
                <a:solidFill>
                  <a:srgbClr val="000000"/>
                </a:solidFill>
                <a:latin typeface="Times New Roman"/>
              </a:rPr>
              <a:t>Who is the author or sponsor of the page?</a:t>
            </a:r>
            <a:r>
              <a:rPr lang="en-US" dirty="0">
                <a:solidFill>
                  <a:srgbClr val="000000"/>
                </a:solidFill>
                <a:latin typeface="Times New Roman"/>
              </a:rPr>
              <a:t> On the page you are citing, or on a page linked to it, that individual or organization should be identified, that individual's qualifications should be apparent, and other avenues of verification should be open to you. </a:t>
            </a:r>
            <a:r>
              <a:rPr lang="en-US" dirty="0" smtClean="0">
                <a:solidFill>
                  <a:srgbClr val="000000"/>
                </a:solidFill>
                <a:latin typeface="Times New Roman"/>
              </a:rPr>
              <a:t>On </a:t>
            </a:r>
            <a:r>
              <a:rPr lang="en-US" dirty="0">
                <a:solidFill>
                  <a:srgbClr val="000000"/>
                </a:solidFill>
                <a:latin typeface="Times New Roman"/>
              </a:rPr>
              <a:t>the other hand, a page created by a person or an organization that does not provide this information is not a good source to cite. </a:t>
            </a:r>
            <a:br>
              <a:rPr lang="en-US" dirty="0">
                <a:solidFill>
                  <a:srgbClr val="000000"/>
                </a:solidFill>
                <a:latin typeface="Times New Roman"/>
              </a:rPr>
            </a:br>
            <a:r>
              <a:rPr lang="en-US" dirty="0">
                <a:solidFill>
                  <a:srgbClr val="000000"/>
                </a:solidFill>
                <a:latin typeface="Times New Roman"/>
              </a:rPr>
              <a:t/>
            </a:r>
            <a:br>
              <a:rPr lang="en-US" dirty="0">
                <a:solidFill>
                  <a:srgbClr val="000000"/>
                </a:solidFill>
                <a:latin typeface="Times New Roman"/>
              </a:rPr>
            </a:br>
            <a:r>
              <a:rPr lang="en-US" b="1" dirty="0" smtClean="0">
                <a:solidFill>
                  <a:srgbClr val="000000"/>
                </a:solidFill>
                <a:latin typeface="Times New Roman"/>
              </a:rPr>
              <a:t>Are </a:t>
            </a:r>
            <a:r>
              <a:rPr lang="en-US" b="1" dirty="0">
                <a:solidFill>
                  <a:srgbClr val="000000"/>
                </a:solidFill>
                <a:latin typeface="Times New Roman"/>
              </a:rPr>
              <a:t>there obvious reasons for bias?</a:t>
            </a:r>
            <a:r>
              <a:rPr lang="en-US" dirty="0">
                <a:solidFill>
                  <a:srgbClr val="000000"/>
                </a:solidFill>
                <a:latin typeface="Times New Roman"/>
              </a:rPr>
              <a:t> If the page is presented by a tobacco company consortium, you should be suspicious of its reports on the addictiveness of nicotine. Is there any advertising? If the page is sponsored by Acme Track Shoes, you should be suspicious of its claims for Acme track shoes' performance. </a:t>
            </a:r>
            <a:br>
              <a:rPr lang="en-US" dirty="0">
                <a:solidFill>
                  <a:srgbClr val="000000"/>
                </a:solidFill>
                <a:latin typeface="Times New Roman"/>
              </a:rPr>
            </a:br>
            <a:r>
              <a:rPr lang="en-US" dirty="0">
                <a:solidFill>
                  <a:srgbClr val="000000"/>
                </a:solidFill>
                <a:latin typeface="Times New Roman"/>
              </a:rPr>
              <a:t/>
            </a:r>
            <a:br>
              <a:rPr lang="en-US" dirty="0">
                <a:solidFill>
                  <a:srgbClr val="000000"/>
                </a:solidFill>
                <a:latin typeface="Times New Roman"/>
              </a:rPr>
            </a:br>
            <a:r>
              <a:rPr lang="en-US" b="1" dirty="0" smtClean="0">
                <a:solidFill>
                  <a:srgbClr val="000000"/>
                </a:solidFill>
                <a:latin typeface="Times New Roman"/>
              </a:rPr>
              <a:t>Is </a:t>
            </a:r>
            <a:r>
              <a:rPr lang="en-US" b="1" dirty="0">
                <a:solidFill>
                  <a:srgbClr val="000000"/>
                </a:solidFill>
                <a:latin typeface="Times New Roman"/>
              </a:rPr>
              <a:t>contact information provided?</a:t>
            </a:r>
            <a:r>
              <a:rPr lang="en-US" dirty="0">
                <a:solidFill>
                  <a:srgbClr val="000000"/>
                </a:solidFill>
                <a:latin typeface="Times New Roman"/>
              </a:rPr>
              <a:t> If the only identification available is something cryptic, such as "Society for Ferruginous Retorts," be suspicious of the page's reliability. If the page is sponsored by a reputable person or organization, there should be some other way to verify that reputation, such as an e-mail or postal address. (Note that a tilde [~] in the page's address usually indicates a personal home page and may require more searching for reliability.) </a:t>
            </a:r>
            <a:br>
              <a:rPr lang="en-US" dirty="0">
                <a:solidFill>
                  <a:srgbClr val="000000"/>
                </a:solidFill>
                <a:latin typeface="Times New Roman"/>
              </a:rPr>
            </a:br>
            <a:r>
              <a:rPr lang="en-US" dirty="0">
                <a:solidFill>
                  <a:srgbClr val="000000"/>
                </a:solidFill>
                <a:latin typeface="Times New Roman"/>
              </a:rPr>
              <a:t/>
            </a:r>
            <a:br>
              <a:rPr lang="en-US" dirty="0">
                <a:solidFill>
                  <a:srgbClr val="000000"/>
                </a:solidFill>
                <a:latin typeface="Times New Roman"/>
              </a:rPr>
            </a:br>
            <a:endParaRPr lang="en-US" dirty="0">
              <a:solidFill>
                <a:srgbClr val="000000"/>
              </a:solidFill>
              <a:latin typeface="Times New Roman"/>
            </a:endParaRPr>
          </a:p>
          <a:p>
            <a:pPr>
              <a:buFont typeface="Arial"/>
              <a:buChar char="•"/>
            </a:pPr>
            <a:r>
              <a:rPr lang="en-US" b="1" dirty="0">
                <a:solidFill>
                  <a:srgbClr val="000000"/>
                </a:solidFill>
                <a:latin typeface="Times New Roman"/>
              </a:rPr>
              <a:t>Is there a copyright symbol on the page?</a:t>
            </a:r>
            <a:r>
              <a:rPr lang="en-US" dirty="0">
                <a:solidFill>
                  <a:srgbClr val="000000"/>
                </a:solidFill>
                <a:latin typeface="Times New Roman"/>
              </a:rPr>
              <a:t> If so, who holds the copyright? </a:t>
            </a:r>
            <a:br>
              <a:rPr lang="en-US" dirty="0">
                <a:solidFill>
                  <a:srgbClr val="000000"/>
                </a:solidFill>
                <a:latin typeface="Times New Roman"/>
              </a:rPr>
            </a:br>
            <a:endParaRPr lang="en-US" b="0" i="0" dirty="0">
              <a:solidFill>
                <a:srgbClr val="000000"/>
              </a:solidFill>
              <a:effectLst/>
              <a:latin typeface="Times New Roman"/>
            </a:endParaRPr>
          </a:p>
        </p:txBody>
      </p:sp>
    </p:spTree>
    <p:extLst>
      <p:ext uri="{BB962C8B-B14F-4D97-AF65-F5344CB8AC3E}">
        <p14:creationId xmlns:p14="http://schemas.microsoft.com/office/powerpoint/2010/main" val="41717072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akai.rutgers.edu : BEHAVIOR MANAGEMENT 90 Sp15 : Forums - Google Chrom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19200"/>
            <a:ext cx="9144000" cy="4922675"/>
          </a:xfrm>
          <a:prstGeom prst="rect">
            <a:avLst/>
          </a:prstGeom>
        </p:spPr>
      </p:pic>
      <p:sp>
        <p:nvSpPr>
          <p:cNvPr id="3" name="Rectangle 2"/>
          <p:cNvSpPr/>
          <p:nvPr/>
        </p:nvSpPr>
        <p:spPr>
          <a:xfrm>
            <a:off x="1066801" y="332509"/>
            <a:ext cx="7086600" cy="584775"/>
          </a:xfrm>
          <a:prstGeom prst="rect">
            <a:avLst/>
          </a:prstGeom>
        </p:spPr>
        <p:txBody>
          <a:bodyPr wrap="square">
            <a:spAutoFit/>
          </a:bodyPr>
          <a:lstStyle/>
          <a:p>
            <a:pPr algn="ctr"/>
            <a:r>
              <a:rPr lang="en-US" sz="3200" dirty="0" err="1"/>
              <a:t>JiTT</a:t>
            </a:r>
            <a:r>
              <a:rPr lang="en-US" sz="3200" dirty="0"/>
              <a:t>: Autism Spectrum Disorders </a:t>
            </a:r>
          </a:p>
        </p:txBody>
      </p:sp>
    </p:spTree>
    <p:extLst>
      <p:ext uri="{BB962C8B-B14F-4D97-AF65-F5344CB8AC3E}">
        <p14:creationId xmlns:p14="http://schemas.microsoft.com/office/powerpoint/2010/main" val="239391016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74320"/>
            <a:ext cx="8763000" cy="1143000"/>
          </a:xfrm>
        </p:spPr>
        <p:txBody>
          <a:bodyPr>
            <a:normAutofit fontScale="90000"/>
          </a:bodyPr>
          <a:lstStyle/>
          <a:p>
            <a:r>
              <a:rPr lang="en-US" sz="2800" b="1" u="sng" dirty="0">
                <a:effectLst/>
                <a:hlinkClick r:id="rId2"/>
              </a:rPr>
              <a:t>Social Psychology</a:t>
            </a:r>
            <a:r>
              <a:rPr lang="en-US" sz="2800" dirty="0">
                <a:effectLst/>
              </a:rPr>
              <a:t> </a:t>
            </a:r>
            <a:r>
              <a:rPr lang="en-US" sz="2800" b="1" dirty="0">
                <a:effectLst/>
              </a:rPr>
              <a:t>, Sixth Edition </a:t>
            </a:r>
            <a:r>
              <a:rPr lang="en-US" sz="2800" b="1" dirty="0" smtClean="0">
                <a:effectLst/>
              </a:rPr>
              <a:t>  </a:t>
            </a:r>
            <a:br>
              <a:rPr lang="en-US" sz="2800" b="1" dirty="0" smtClean="0">
                <a:effectLst/>
              </a:rPr>
            </a:br>
            <a:r>
              <a:rPr lang="en-US" sz="2800" b="1" dirty="0" smtClean="0">
                <a:effectLst/>
              </a:rPr>
              <a:t>Cengage Learning Online Study Center</a:t>
            </a:r>
            <a:r>
              <a:rPr lang="en-US" sz="1800" b="1" dirty="0" smtClean="0">
                <a:effectLst/>
              </a:rPr>
              <a:t/>
            </a:r>
            <a:br>
              <a:rPr lang="en-US" sz="1800" b="1" dirty="0" smtClean="0">
                <a:effectLst/>
              </a:rPr>
            </a:br>
            <a:r>
              <a:rPr lang="en-US" sz="1800" dirty="0" smtClean="0"/>
              <a:t/>
            </a:r>
            <a:br>
              <a:rPr lang="en-US" sz="1800" dirty="0" smtClean="0"/>
            </a:br>
            <a:r>
              <a:rPr lang="en-US" sz="1800" dirty="0" smtClean="0">
                <a:hlinkClick r:id="rId3"/>
              </a:rPr>
              <a:t>http</a:t>
            </a:r>
            <a:r>
              <a:rPr lang="en-US" sz="1800" dirty="0">
                <a:hlinkClick r:id="rId3"/>
              </a:rPr>
              <a:t>://</a:t>
            </a:r>
            <a:r>
              <a:rPr lang="en-US" sz="1800" dirty="0" smtClean="0">
                <a:hlinkClick r:id="rId3"/>
              </a:rPr>
              <a:t>college.cengage.com/psychology/brehm/social_psychology/6e/students/thinking.html</a:t>
            </a:r>
            <a:r>
              <a:rPr lang="en-US" sz="1800" dirty="0" smtClean="0"/>
              <a:t/>
            </a:r>
            <a:br>
              <a:rPr lang="en-US" sz="1800" dirty="0" smtClean="0"/>
            </a:br>
            <a:endParaRPr lang="en-US" sz="1800" dirty="0"/>
          </a:p>
        </p:txBody>
      </p:sp>
      <p:pic>
        <p:nvPicPr>
          <p:cNvPr id="3" name="Picture 2" descr="Brehm, Social Psychology, 6e - Google Chrom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855" y="1600200"/>
            <a:ext cx="9144000" cy="4922675"/>
          </a:xfrm>
          <a:prstGeom prst="rect">
            <a:avLst/>
          </a:prstGeom>
        </p:spPr>
      </p:pic>
    </p:spTree>
    <p:extLst>
      <p:ext uri="{BB962C8B-B14F-4D97-AF65-F5344CB8AC3E}">
        <p14:creationId xmlns:p14="http://schemas.microsoft.com/office/powerpoint/2010/main" val="382481573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Other resources on-line: </a:t>
            </a:r>
            <a:endParaRPr lang="en-US" dirty="0"/>
          </a:p>
        </p:txBody>
      </p:sp>
      <p:sp>
        <p:nvSpPr>
          <p:cNvPr id="3" name="Rectangle 2"/>
          <p:cNvSpPr/>
          <p:nvPr/>
        </p:nvSpPr>
        <p:spPr>
          <a:xfrm>
            <a:off x="838200" y="1447801"/>
            <a:ext cx="8229600" cy="5632311"/>
          </a:xfrm>
          <a:prstGeom prst="rect">
            <a:avLst/>
          </a:prstGeom>
        </p:spPr>
        <p:txBody>
          <a:bodyPr wrap="square">
            <a:spAutoFit/>
          </a:bodyPr>
          <a:lstStyle/>
          <a:p>
            <a:endParaRPr lang="en-US" b="1" dirty="0" smtClean="0">
              <a:hlinkClick r:id="rId2"/>
            </a:endParaRPr>
          </a:p>
          <a:p>
            <a:endParaRPr lang="en-US" b="1" dirty="0" smtClean="0">
              <a:hlinkClick r:id="rId2"/>
            </a:endParaRPr>
          </a:p>
          <a:p>
            <a:endParaRPr lang="en-US" dirty="0" smtClean="0"/>
          </a:p>
          <a:p>
            <a:r>
              <a:rPr lang="en-US" dirty="0" smtClean="0"/>
              <a:t>Critical </a:t>
            </a:r>
            <a:r>
              <a:rPr lang="en-US" dirty="0"/>
              <a:t>Thinking has been organized around Halpern's (2003) framework for teaching critical thinking skills across disciplines.</a:t>
            </a:r>
            <a:endParaRPr lang="en-US" b="1" dirty="0">
              <a:hlinkClick r:id="rId2"/>
            </a:endParaRPr>
          </a:p>
          <a:p>
            <a:r>
              <a:rPr lang="en-US" b="1" dirty="0" smtClean="0">
                <a:hlinkClick r:id="rId2"/>
              </a:rPr>
              <a:t>http</a:t>
            </a:r>
            <a:r>
              <a:rPr lang="en-US" b="1" dirty="0">
                <a:hlinkClick r:id="rId2"/>
              </a:rPr>
              <a:t>://</a:t>
            </a:r>
            <a:r>
              <a:rPr lang="en-US" b="1" dirty="0" smtClean="0">
                <a:hlinkClick r:id="rId2"/>
              </a:rPr>
              <a:t>ctl.utexas.edu/teaching/learning/critical-thinking</a:t>
            </a:r>
            <a:endParaRPr lang="en-US" b="1" dirty="0" smtClean="0"/>
          </a:p>
          <a:p>
            <a:endParaRPr lang="en-US" b="1" dirty="0"/>
          </a:p>
          <a:p>
            <a:endParaRPr lang="en-US" b="1" dirty="0" smtClean="0"/>
          </a:p>
          <a:p>
            <a:r>
              <a:rPr lang="en-US" b="1" dirty="0" smtClean="0"/>
              <a:t>Teaching Critical Thinking  </a:t>
            </a:r>
            <a:r>
              <a:rPr lang="en-US" dirty="0" smtClean="0"/>
              <a:t>(pdf available on this page of the entire article)</a:t>
            </a:r>
          </a:p>
          <a:p>
            <a:r>
              <a:rPr lang="en-US" dirty="0" smtClean="0">
                <a:hlinkClick r:id="rId3"/>
              </a:rPr>
              <a:t>http</a:t>
            </a:r>
            <a:r>
              <a:rPr lang="en-US" dirty="0">
                <a:hlinkClick r:id="rId3"/>
              </a:rPr>
              <a:t>://</a:t>
            </a:r>
            <a:r>
              <a:rPr lang="en-US" dirty="0" smtClean="0">
                <a:hlinkClick r:id="rId3"/>
              </a:rPr>
              <a:t>jamiedavies.co/msc/teaching-critical-thinking-in-psychology</a:t>
            </a:r>
            <a:endParaRPr lang="en-US" dirty="0" smtClean="0"/>
          </a:p>
          <a:p>
            <a:endParaRPr lang="en-US" dirty="0"/>
          </a:p>
          <a:p>
            <a:r>
              <a:rPr lang="en-US" b="1" dirty="0" smtClean="0"/>
              <a:t>Psych Central </a:t>
            </a:r>
          </a:p>
          <a:p>
            <a:r>
              <a:rPr lang="en-US" dirty="0">
                <a:hlinkClick r:id="rId4"/>
              </a:rPr>
              <a:t>http://psychcentral.com/blog/archives/2011/01/12/critical-thinking-what-is-true-and-what-to-do</a:t>
            </a:r>
            <a:r>
              <a:rPr lang="en-US" dirty="0" smtClean="0">
                <a:hlinkClick r:id="rId4"/>
              </a:rPr>
              <a:t>/</a:t>
            </a:r>
            <a:endParaRPr lang="en-US" dirty="0" smtClean="0"/>
          </a:p>
          <a:p>
            <a:endParaRPr lang="en-US" dirty="0" smtClean="0"/>
          </a:p>
          <a:p>
            <a:r>
              <a:rPr lang="en-US" dirty="0" smtClean="0"/>
              <a:t>PPT  8 Basic Guidelines </a:t>
            </a:r>
            <a:endParaRPr lang="en-US" dirty="0"/>
          </a:p>
          <a:p>
            <a:r>
              <a:rPr lang="en-US" dirty="0">
                <a:hlinkClick r:id="rId5"/>
              </a:rPr>
              <a:t>http://</a:t>
            </a:r>
            <a:r>
              <a:rPr lang="en-US" dirty="0" smtClean="0">
                <a:hlinkClick r:id="rId5"/>
              </a:rPr>
              <a:t>wa.westfordk12.us/pages/FOV1-0006DB0B/Whittemore/thinking.htm</a:t>
            </a:r>
            <a:endParaRPr lang="en-US" dirty="0" smtClean="0"/>
          </a:p>
          <a:p>
            <a:endParaRPr lang="en-US" dirty="0"/>
          </a:p>
          <a:p>
            <a:endParaRPr lang="en-US" dirty="0" smtClean="0"/>
          </a:p>
          <a:p>
            <a:endParaRPr lang="en-US" dirty="0"/>
          </a:p>
        </p:txBody>
      </p:sp>
      <p:pic>
        <p:nvPicPr>
          <p:cNvPr id="1026"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90600" y="1295400"/>
            <a:ext cx="4101983" cy="914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396558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381000"/>
            <a:ext cx="8839200" cy="6186309"/>
          </a:xfrm>
          <a:prstGeom prst="rect">
            <a:avLst/>
          </a:prstGeom>
        </p:spPr>
        <p:txBody>
          <a:bodyPr wrap="square">
            <a:spAutoFit/>
          </a:bodyPr>
          <a:lstStyle/>
          <a:p>
            <a:r>
              <a:rPr lang="en-US" b="1" dirty="0"/>
              <a:t>Is this page a "zombie,"</a:t>
            </a:r>
            <a:r>
              <a:rPr lang="en-US" dirty="0"/>
              <a:t> or one considered "walking dead" because the person who posted it no longer maintains or updates it? Even though the information is "alive" in that it is still accessible, it is "dead" in that it could well be several years old! </a:t>
            </a:r>
            <a:br>
              <a:rPr lang="en-US" dirty="0"/>
            </a:br>
            <a:r>
              <a:rPr lang="en-US" dirty="0"/>
              <a:t/>
            </a:r>
            <a:br>
              <a:rPr lang="en-US" dirty="0"/>
            </a:br>
            <a:endParaRPr lang="en-US" dirty="0"/>
          </a:p>
          <a:p>
            <a:r>
              <a:rPr lang="en-US" b="1" dirty="0"/>
              <a:t>What is the purpose of the page?</a:t>
            </a:r>
            <a:r>
              <a:rPr lang="en-US" dirty="0"/>
              <a:t> Why is this information being posted--as information, as a public service, as a news source, as a research tool for academics, as a personal ax to grind, or as a way to gain attention? </a:t>
            </a:r>
            <a:br>
              <a:rPr lang="en-US" dirty="0"/>
            </a:br>
            <a:r>
              <a:rPr lang="en-US" dirty="0"/>
              <a:t/>
            </a:r>
            <a:br>
              <a:rPr lang="en-US" dirty="0"/>
            </a:br>
            <a:endParaRPr lang="en-US" dirty="0"/>
          </a:p>
          <a:p>
            <a:r>
              <a:rPr lang="en-US" b="1" dirty="0"/>
              <a:t>How well organized is the page?</a:t>
            </a:r>
            <a:r>
              <a:rPr lang="en-US" dirty="0"/>
              <a:t> Is the page easy to navigate? Is it complete? When was the page last updated? Is the information on it current? How credible are the links it provides? </a:t>
            </a:r>
            <a:br>
              <a:rPr lang="en-US" dirty="0"/>
            </a:br>
            <a:r>
              <a:rPr lang="en-US" dirty="0"/>
              <a:t/>
            </a:r>
            <a:br>
              <a:rPr lang="en-US" dirty="0"/>
            </a:br>
            <a:endParaRPr lang="en-US" dirty="0"/>
          </a:p>
          <a:p>
            <a:r>
              <a:rPr lang="en-US" b="1" dirty="0"/>
              <a:t>Is the information on the page </a:t>
            </a:r>
            <a:r>
              <a:rPr lang="en-US" b="1" i="1" dirty="0"/>
              <a:t>primary</a:t>
            </a:r>
            <a:r>
              <a:rPr lang="en-US" b="1" dirty="0"/>
              <a:t> or </a:t>
            </a:r>
            <a:r>
              <a:rPr lang="en-US" b="1" i="1" dirty="0"/>
              <a:t>secondary</a:t>
            </a:r>
            <a:r>
              <a:rPr lang="en-US" b="1" dirty="0"/>
              <a:t>?</a:t>
            </a:r>
            <a:r>
              <a:rPr lang="en-US" dirty="0"/>
              <a:t> That is, is it a report of facts, such as a medical researcher's article counting cases of "mad cow" disease in England in 1997, thus making it primary information, or is it an Internet newsgroup discussion about "mad cow" disease, thus making it secondary information? The papers and reports you write for your college classes need to be based on primary information whenever possible. The further away from the primary sources your own sources are, the less reliable the information is. </a:t>
            </a:r>
            <a:br>
              <a:rPr lang="en-US" dirty="0"/>
            </a:br>
            <a:endParaRPr lang="en-US" dirty="0"/>
          </a:p>
        </p:txBody>
      </p:sp>
    </p:spTree>
    <p:extLst>
      <p:ext uri="{BB962C8B-B14F-4D97-AF65-F5344CB8AC3E}">
        <p14:creationId xmlns:p14="http://schemas.microsoft.com/office/powerpoint/2010/main" val="25681455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990600" y="1066800"/>
            <a:ext cx="8153400" cy="5909310"/>
          </a:xfrm>
          <a:prstGeom prst="rect">
            <a:avLst/>
          </a:prstGeom>
        </p:spPr>
        <p:txBody>
          <a:bodyPr wrap="square">
            <a:spAutoFit/>
          </a:bodyPr>
          <a:lstStyle/>
          <a:p>
            <a:endParaRPr lang="en-US" b="1" dirty="0" smtClean="0"/>
          </a:p>
          <a:p>
            <a:r>
              <a:rPr lang="en-US" b="1" dirty="0" smtClean="0"/>
              <a:t>Can </a:t>
            </a:r>
            <a:r>
              <a:rPr lang="en-US" b="1" dirty="0"/>
              <a:t>you verify the information on the Web page some other way? </a:t>
            </a:r>
            <a:r>
              <a:rPr lang="en-US" dirty="0"/>
              <a:t>For example, can you check the page's bibliography (if there is one) against your library's holdings or check the information against a source in the library? </a:t>
            </a:r>
          </a:p>
          <a:p>
            <a:endParaRPr lang="en-US" dirty="0"/>
          </a:p>
          <a:p>
            <a:r>
              <a:rPr lang="en-US" b="1" dirty="0"/>
              <a:t>If you are worried that the information may lack credibility, try starting with a source you know is reputable. </a:t>
            </a:r>
            <a:r>
              <a:rPr lang="en-US" dirty="0"/>
              <a:t>For example, if you have to do a project on the latest in cancer research, you can begin your search at major cancer research institutes, such as Mayo Clinic in Rochester, Minnesota . </a:t>
            </a:r>
          </a:p>
          <a:p>
            <a:endParaRPr lang="en-US" b="1" dirty="0"/>
          </a:p>
          <a:p>
            <a:r>
              <a:rPr lang="en-US" b="1" dirty="0"/>
              <a:t>Finally, remember that even though a page might not meet your standards as a citable source, it may help you generate good ideas or point to other usable sources. </a:t>
            </a:r>
            <a:endParaRPr lang="en-US" b="1" dirty="0" smtClean="0"/>
          </a:p>
          <a:p>
            <a:endParaRPr lang="en-US" b="1" dirty="0"/>
          </a:p>
          <a:p>
            <a:r>
              <a:rPr lang="en-US" dirty="0" smtClean="0"/>
              <a:t>Also</a:t>
            </a:r>
            <a:r>
              <a:rPr lang="en-US" dirty="0"/>
              <a:t>, be sure not to stop your search at the first page you find--shop around and do some comparing so that you can have points of reference</a:t>
            </a:r>
            <a:r>
              <a:rPr lang="en-US" dirty="0" smtClean="0"/>
              <a:t>.</a:t>
            </a:r>
          </a:p>
          <a:p>
            <a:endParaRPr lang="en-US" dirty="0"/>
          </a:p>
          <a:p>
            <a:r>
              <a:rPr lang="en-US" b="1" dirty="0"/>
              <a:t>Beware of hearsay and rumors! </a:t>
            </a:r>
            <a:r>
              <a:rPr lang="en-US" dirty="0"/>
              <a:t>For information seekers it can be impossible to tell where in the chain the information is coming from, but that makes a difference in the information's reliability. So it never hurts to check against a library reference	</a:t>
            </a:r>
          </a:p>
        </p:txBody>
      </p:sp>
      <p:pic>
        <p:nvPicPr>
          <p:cNvPr id="1030" name="Picture 6" descr="C:\Users\Owner\AppData\Local\Microsoft\Windows\Temporary Internet Files\Content.IE5\XCPM2XB1\web2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33600" y="-1"/>
            <a:ext cx="5410200" cy="13880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803022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How to Judge the Reliability of Internet Information - Google Chrom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967662"/>
            <a:ext cx="9144000" cy="4922675"/>
          </a:xfrm>
          <a:prstGeom prst="rect">
            <a:avLst/>
          </a:prstGeom>
        </p:spPr>
      </p:pic>
      <p:sp>
        <p:nvSpPr>
          <p:cNvPr id="3" name="TextBox 2"/>
          <p:cNvSpPr txBox="1"/>
          <p:nvPr/>
        </p:nvSpPr>
        <p:spPr>
          <a:xfrm>
            <a:off x="1066800" y="6239378"/>
            <a:ext cx="7239000" cy="923330"/>
          </a:xfrm>
          <a:prstGeom prst="rect">
            <a:avLst/>
          </a:prstGeom>
          <a:noFill/>
        </p:spPr>
        <p:txBody>
          <a:bodyPr wrap="square" rtlCol="0">
            <a:spAutoFit/>
          </a:bodyPr>
          <a:lstStyle/>
          <a:p>
            <a:r>
              <a:rPr lang="en-US" dirty="0">
                <a:hlinkClick r:id="rId4"/>
              </a:rPr>
              <a:t>http://</a:t>
            </a:r>
            <a:r>
              <a:rPr lang="en-US" dirty="0" smtClean="0">
                <a:hlinkClick r:id="rId4"/>
              </a:rPr>
              <a:t>www.mhhe.com/mayfieldpub/webtutor/judging.htm</a:t>
            </a:r>
            <a:endParaRPr lang="en-US" dirty="0" smtClean="0"/>
          </a:p>
          <a:p>
            <a:endParaRPr lang="en-US" dirty="0" smtClean="0"/>
          </a:p>
          <a:p>
            <a:endParaRPr lang="en-US" dirty="0"/>
          </a:p>
        </p:txBody>
      </p:sp>
      <p:sp>
        <p:nvSpPr>
          <p:cNvPr id="4" name="TextBox 3"/>
          <p:cNvSpPr txBox="1"/>
          <p:nvPr/>
        </p:nvSpPr>
        <p:spPr>
          <a:xfrm>
            <a:off x="990600" y="101723"/>
            <a:ext cx="7924800" cy="584775"/>
          </a:xfrm>
          <a:prstGeom prst="rect">
            <a:avLst/>
          </a:prstGeom>
          <a:noFill/>
        </p:spPr>
        <p:txBody>
          <a:bodyPr wrap="square" rtlCol="0">
            <a:spAutoFit/>
          </a:bodyPr>
          <a:lstStyle/>
          <a:p>
            <a:pPr algn="ctr"/>
            <a:r>
              <a:rPr lang="en-US" sz="3200" dirty="0" smtClean="0">
                <a:solidFill>
                  <a:srgbClr val="FF0000"/>
                </a:solidFill>
              </a:rPr>
              <a:t>Even college students need this advice!</a:t>
            </a:r>
            <a:endParaRPr lang="en-US" sz="3200" dirty="0">
              <a:solidFill>
                <a:srgbClr val="FF0000"/>
              </a:solidFill>
            </a:endParaRPr>
          </a:p>
        </p:txBody>
      </p:sp>
    </p:spTree>
    <p:extLst>
      <p:ext uri="{BB962C8B-B14F-4D97-AF65-F5344CB8AC3E}">
        <p14:creationId xmlns:p14="http://schemas.microsoft.com/office/powerpoint/2010/main" val="30999438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ritical Evaluation - Kathy Schrock's Guide to Everything - Google Chrom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600" y="967662"/>
            <a:ext cx="8686800" cy="5204538"/>
          </a:xfrm>
          <a:prstGeom prst="rect">
            <a:avLst/>
          </a:prstGeom>
        </p:spPr>
      </p:pic>
      <p:sp>
        <p:nvSpPr>
          <p:cNvPr id="3" name="TextBox 2"/>
          <p:cNvSpPr txBox="1"/>
          <p:nvPr/>
        </p:nvSpPr>
        <p:spPr>
          <a:xfrm>
            <a:off x="990600" y="304800"/>
            <a:ext cx="7924800" cy="523220"/>
          </a:xfrm>
          <a:prstGeom prst="rect">
            <a:avLst/>
          </a:prstGeom>
          <a:noFill/>
        </p:spPr>
        <p:txBody>
          <a:bodyPr wrap="square" rtlCol="0">
            <a:spAutoFit/>
          </a:bodyPr>
          <a:lstStyle/>
          <a:p>
            <a:pPr algn="ctr"/>
            <a:r>
              <a:rPr lang="en-US" sz="2800" b="1" dirty="0" smtClean="0"/>
              <a:t>Critical evaluation of information</a:t>
            </a:r>
            <a:endParaRPr lang="en-US" sz="2800" b="1" dirty="0"/>
          </a:p>
        </p:txBody>
      </p:sp>
    </p:spTree>
    <p:extLst>
      <p:ext uri="{BB962C8B-B14F-4D97-AF65-F5344CB8AC3E}">
        <p14:creationId xmlns:p14="http://schemas.microsoft.com/office/powerpoint/2010/main" val="24137767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akai.rutgers.edu : HUMAN DEVELOPMENT A1 Sp15 : Resources - Google Chrom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967662"/>
            <a:ext cx="9144000" cy="4922675"/>
          </a:xfrm>
          <a:prstGeom prst="rect">
            <a:avLst/>
          </a:prstGeom>
        </p:spPr>
      </p:pic>
      <p:sp>
        <p:nvSpPr>
          <p:cNvPr id="3" name="TextBox 2"/>
          <p:cNvSpPr txBox="1"/>
          <p:nvPr/>
        </p:nvSpPr>
        <p:spPr>
          <a:xfrm>
            <a:off x="879764" y="164812"/>
            <a:ext cx="7848600" cy="584775"/>
          </a:xfrm>
          <a:prstGeom prst="rect">
            <a:avLst/>
          </a:prstGeom>
          <a:noFill/>
        </p:spPr>
        <p:txBody>
          <a:bodyPr wrap="square" rtlCol="0">
            <a:spAutoFit/>
          </a:bodyPr>
          <a:lstStyle/>
          <a:p>
            <a:pPr algn="ctr"/>
            <a:r>
              <a:rPr lang="en-US" sz="3200" dirty="0" smtClean="0">
                <a:solidFill>
                  <a:schemeClr val="tx2">
                    <a:lumMod val="60000"/>
                    <a:lumOff val="40000"/>
                  </a:schemeClr>
                </a:solidFill>
              </a:rPr>
              <a:t>USING RESEARCH STUDIES</a:t>
            </a:r>
            <a:endParaRPr lang="en-US" sz="3200" dirty="0">
              <a:solidFill>
                <a:schemeClr val="tx2">
                  <a:lumMod val="60000"/>
                  <a:lumOff val="40000"/>
                </a:schemeClr>
              </a:solidFill>
            </a:endParaRPr>
          </a:p>
        </p:txBody>
      </p:sp>
    </p:spTree>
    <p:extLst>
      <p:ext uri="{BB962C8B-B14F-4D97-AF65-F5344CB8AC3E}">
        <p14:creationId xmlns:p14="http://schemas.microsoft.com/office/powerpoint/2010/main" val="90454195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__PE_POLL_EMBED_ID" val="true"/>
  <p:tag name="__PE_ORIG_SIZE" val="496.75"/>
</p:tagLst>
</file>

<file path=ppt/tags/tag2.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lstice">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565</TotalTime>
  <Words>1466</Words>
  <Application>Microsoft Office PowerPoint</Application>
  <PresentationFormat>On-screen Show (4:3)</PresentationFormat>
  <Paragraphs>189</Paragraphs>
  <Slides>42</Slides>
  <Notes>12</Notes>
  <HiddenSlides>0</HiddenSlides>
  <MMClips>0</MMClips>
  <ScaleCrop>false</ScaleCrop>
  <HeadingPairs>
    <vt:vector size="4" baseType="variant">
      <vt:variant>
        <vt:lpstr>Theme</vt:lpstr>
      </vt:variant>
      <vt:variant>
        <vt:i4>1</vt:i4>
      </vt:variant>
      <vt:variant>
        <vt:lpstr>Slide Titles</vt:lpstr>
      </vt:variant>
      <vt:variant>
        <vt:i4>42</vt:i4>
      </vt:variant>
    </vt:vector>
  </HeadingPairs>
  <TitlesOfParts>
    <vt:vector size="43" baseType="lpstr">
      <vt:lpstr>Solstice</vt:lpstr>
      <vt:lpstr>          Promoting Critical Thinking Using  Web Based Resources and Activities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NOVA : http://www.pbs.org/wgbh/nova/body/aging.html</vt:lpstr>
      <vt:lpstr>PowerPoint Presentation</vt:lpstr>
      <vt:lpstr>Developing Discussion Questions to Promote Critical Thinking</vt:lpstr>
      <vt:lpstr>Developing Discussion Questions to Promote Critical Thinking</vt:lpstr>
      <vt:lpstr>Teaching Strategies that Promote Critical Thinking</vt:lpstr>
      <vt:lpstr>Teaching Strategies that Promote Critical Thinking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Teaching Strategies that Promote Critical Thinking</vt:lpstr>
      <vt:lpstr>APP  FOR THAT http://www.schrockguide.net/app-for-that.html </vt:lpstr>
      <vt:lpstr>PowerPoint Presentation</vt:lpstr>
      <vt:lpstr>PowerPoint Presentation</vt:lpstr>
      <vt:lpstr> Polls Everywhere http://www.polleverywhere.com/ </vt:lpstr>
      <vt:lpstr>PowerPoint Presentation</vt:lpstr>
      <vt:lpstr>Polls during class discussion: </vt:lpstr>
      <vt:lpstr>PowerPoint Presentation</vt:lpstr>
      <vt:lpstr>Teaching Strategies that Promote Critical Thinking</vt:lpstr>
      <vt:lpstr>Teaching Strategies that Promote Critical Thinking</vt:lpstr>
      <vt:lpstr>JiTT Just-in-Time Teaching </vt:lpstr>
      <vt:lpstr>JiTT Just-in-Time Teaching </vt:lpstr>
      <vt:lpstr>             Question: When studying synaptic transmission you need to understand how information from one neuron flows to another neuron across a synapse.    Go to: https://faculty.washington.edu/chudler/synapse.html Read the info on this page;  Play the Interactive Word Search Game on the neuron and neurotransmitters.  See some synapses "Up Close and Personal". Go to:  https://faculty.washington.edu/chudler/java/em.html  Take notes and be prepared to discuss in your small groups tomorrow in class / online forum   </vt:lpstr>
      <vt:lpstr>PowerPoint Presentation</vt:lpstr>
      <vt:lpstr>PowerPoint Presentation</vt:lpstr>
      <vt:lpstr>JiTT: Autism Spectrum Disorders </vt:lpstr>
      <vt:lpstr>PowerPoint Presentation</vt:lpstr>
      <vt:lpstr>Social Psychology , Sixth Edition    Cengage Learning Online Study Center  http://college.cengage.com/psychology/brehm/social_psychology/6e/students/thinking.html </vt:lpstr>
      <vt:lpstr>Other resources on-line: </vt:lpstr>
    </vt:vector>
  </TitlesOfParts>
  <Company>Toshiba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Web Based Resources and                     Activities</dc:title>
  <dc:creator>Owner</dc:creator>
  <cp:lastModifiedBy>Owner</cp:lastModifiedBy>
  <cp:revision>41</cp:revision>
  <dcterms:created xsi:type="dcterms:W3CDTF">2015-05-25T18:39:44Z</dcterms:created>
  <dcterms:modified xsi:type="dcterms:W3CDTF">2015-06-06T17:30:45Z</dcterms:modified>
</cp:coreProperties>
</file>